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6" r:id="rId2"/>
    <p:sldId id="278" r:id="rId3"/>
    <p:sldId id="279" r:id="rId4"/>
    <p:sldId id="280" r:id="rId5"/>
    <p:sldId id="281" r:id="rId6"/>
    <p:sldId id="283" r:id="rId7"/>
    <p:sldId id="282" r:id="rId8"/>
    <p:sldId id="257" r:id="rId9"/>
    <p:sldId id="284" r:id="rId10"/>
    <p:sldId id="285" r:id="rId11"/>
    <p:sldId id="286" r:id="rId12"/>
    <p:sldId id="258" r:id="rId13"/>
    <p:sldId id="287" r:id="rId14"/>
    <p:sldId id="288" r:id="rId15"/>
    <p:sldId id="289" r:id="rId16"/>
    <p:sldId id="291" r:id="rId17"/>
    <p:sldId id="292" r:id="rId18"/>
    <p:sldId id="290" r:id="rId19"/>
    <p:sldId id="262" r:id="rId20"/>
    <p:sldId id="261" r:id="rId21"/>
    <p:sldId id="260" r:id="rId22"/>
    <p:sldId id="264" r:id="rId23"/>
    <p:sldId id="266" r:id="rId24"/>
    <p:sldId id="293" r:id="rId25"/>
    <p:sldId id="294" r:id="rId26"/>
    <p:sldId id="295" r:id="rId27"/>
    <p:sldId id="296" r:id="rId28"/>
    <p:sldId id="297" r:id="rId29"/>
    <p:sldId id="298" r:id="rId30"/>
    <p:sldId id="299" r:id="rId31"/>
    <p:sldId id="300" r:id="rId32"/>
    <p:sldId id="311" r:id="rId33"/>
    <p:sldId id="312" r:id="rId34"/>
    <p:sldId id="310" r:id="rId35"/>
    <p:sldId id="265" r:id="rId36"/>
    <p:sldId id="267" r:id="rId37"/>
    <p:sldId id="268" r:id="rId38"/>
    <p:sldId id="269" r:id="rId39"/>
    <p:sldId id="270" r:id="rId40"/>
    <p:sldId id="313" r:id="rId41"/>
    <p:sldId id="314" r:id="rId42"/>
    <p:sldId id="315" r:id="rId43"/>
    <p:sldId id="271" r:id="rId44"/>
    <p:sldId id="272" r:id="rId45"/>
    <p:sldId id="273" r:id="rId46"/>
    <p:sldId id="274" r:id="rId47"/>
    <p:sldId id="275"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7C8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55CC12B-C391-4EFB-A642-B950C48D51C1}" type="datetimeFigureOut">
              <a:rPr lang="en-US" smtClean="0"/>
              <a:pPr/>
              <a:t>11/14/2014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E06765-01CC-4637-B8DC-333FF547904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4E06765-01CC-4637-B8DC-333FF5479043}" type="slidenum">
              <a:rPr lang="en-US" smtClean="0"/>
              <a:pPr/>
              <a:t>37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908722-9424-4939-9A14-AA857005C72D}" type="datetimeFigureOut">
              <a:rPr lang="en-US" smtClean="0"/>
              <a:pPr/>
              <a:t>11/14/2014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8F8CDC-64A2-4CF6-8AEA-D07AF4BE849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908722-9424-4939-9A14-AA857005C72D}" type="datetimeFigureOut">
              <a:rPr lang="en-US" smtClean="0"/>
              <a:pPr/>
              <a:t>11/14/2014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8F8CDC-64A2-4CF6-8AEA-D07AF4BE84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908722-9424-4939-9A14-AA857005C72D}" type="datetimeFigureOut">
              <a:rPr lang="en-US" smtClean="0"/>
              <a:pPr/>
              <a:t>11/14/2014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8F8CDC-64A2-4CF6-8AEA-D07AF4BE84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908722-9424-4939-9A14-AA857005C72D}" type="datetimeFigureOut">
              <a:rPr lang="en-US" smtClean="0"/>
              <a:pPr/>
              <a:t>11/14/2014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8F8CDC-64A2-4CF6-8AEA-D07AF4BE84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908722-9424-4939-9A14-AA857005C72D}" type="datetimeFigureOut">
              <a:rPr lang="en-US" smtClean="0"/>
              <a:pPr/>
              <a:t>11/14/2014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8F8CDC-64A2-4CF6-8AEA-D07AF4BE849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908722-9424-4939-9A14-AA857005C72D}" type="datetimeFigureOut">
              <a:rPr lang="en-US" smtClean="0"/>
              <a:pPr/>
              <a:t>11/14/2014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8F8CDC-64A2-4CF6-8AEA-D07AF4BE84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908722-9424-4939-9A14-AA857005C72D}" type="datetimeFigureOut">
              <a:rPr lang="en-US" smtClean="0"/>
              <a:pPr/>
              <a:t>11/14/2014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8F8CDC-64A2-4CF6-8AEA-D07AF4BE849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908722-9424-4939-9A14-AA857005C72D}" type="datetimeFigureOut">
              <a:rPr lang="en-US" smtClean="0"/>
              <a:pPr/>
              <a:t>11/14/2014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8F8CDC-64A2-4CF6-8AEA-D07AF4BE84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908722-9424-4939-9A14-AA857005C72D}" type="datetimeFigureOut">
              <a:rPr lang="en-US" smtClean="0"/>
              <a:pPr/>
              <a:t>11/14/2014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8F8CDC-64A2-4CF6-8AEA-D07AF4BE84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908722-9424-4939-9A14-AA857005C72D}" type="datetimeFigureOut">
              <a:rPr lang="en-US" smtClean="0"/>
              <a:pPr/>
              <a:t>11/14/2014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8F8CDC-64A2-4CF6-8AEA-D07AF4BE849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908722-9424-4939-9A14-AA857005C72D}" type="datetimeFigureOut">
              <a:rPr lang="en-US" smtClean="0"/>
              <a:pPr/>
              <a:t>11/14/2014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8F8CDC-64A2-4CF6-8AEA-D07AF4BE849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908722-9424-4939-9A14-AA857005C72D}" type="datetimeFigureOut">
              <a:rPr lang="en-US" smtClean="0"/>
              <a:pPr/>
              <a:t>11/14/2014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8F8CDC-64A2-4CF6-8AEA-D07AF4BE849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14414" y="1"/>
            <a:ext cx="7243786" cy="1500173"/>
          </a:xfrm>
          <a:solidFill>
            <a:schemeClr val="bg1">
              <a:lumMod val="85000"/>
            </a:schemeClr>
          </a:solidFill>
        </p:spPr>
        <p:txBody>
          <a:bodyPr>
            <a:noAutofit/>
          </a:bodyPr>
          <a:lstStyle/>
          <a:p>
            <a:r>
              <a:rPr lang="en-US" sz="6000" b="1" dirty="0" smtClean="0"/>
              <a:t/>
            </a:r>
            <a:br>
              <a:rPr lang="en-US" sz="6000" b="1" dirty="0" smtClean="0"/>
            </a:br>
            <a:r>
              <a:rPr lang="en-US" sz="6000" b="1" dirty="0" smtClean="0"/>
              <a:t>Restaurant </a:t>
            </a:r>
            <a:r>
              <a:rPr lang="en-US" sz="6000" b="1" dirty="0"/>
              <a:t>Service</a:t>
            </a:r>
            <a:br>
              <a:rPr lang="en-US" sz="6000" b="1" dirty="0"/>
            </a:br>
            <a:endParaRPr lang="en-US" sz="6000" dirty="0"/>
          </a:p>
        </p:txBody>
      </p:sp>
      <p:pic>
        <p:nvPicPr>
          <p:cNvPr id="1026" name="Picture 2" descr="C:\Users\macky\Pictures\Waiters picture trainings\47.jpg"/>
          <p:cNvPicPr>
            <a:picLocks noChangeAspect="1" noChangeArrowheads="1"/>
          </p:cNvPicPr>
          <p:nvPr/>
        </p:nvPicPr>
        <p:blipFill>
          <a:blip r:embed="rId2" cstate="print"/>
          <a:srcRect/>
          <a:stretch>
            <a:fillRect/>
          </a:stretch>
        </p:blipFill>
        <p:spPr bwMode="auto">
          <a:xfrm>
            <a:off x="6948264" y="1556792"/>
            <a:ext cx="1714500" cy="2657475"/>
          </a:xfrm>
          <a:prstGeom prst="rect">
            <a:avLst/>
          </a:prstGeom>
          <a:noFill/>
        </p:spPr>
      </p:pic>
      <p:pic>
        <p:nvPicPr>
          <p:cNvPr id="1028" name="Picture 4" descr="C:\Users\macky\Pictures\Waiters picture trainings\61.jpg"/>
          <p:cNvPicPr>
            <a:picLocks noChangeAspect="1" noChangeArrowheads="1"/>
          </p:cNvPicPr>
          <p:nvPr/>
        </p:nvPicPr>
        <p:blipFill>
          <a:blip r:embed="rId3" cstate="print"/>
          <a:srcRect/>
          <a:stretch>
            <a:fillRect/>
          </a:stretch>
        </p:blipFill>
        <p:spPr bwMode="auto">
          <a:xfrm>
            <a:off x="2123728" y="3695924"/>
            <a:ext cx="4752696" cy="3162076"/>
          </a:xfrm>
          <a:prstGeom prst="rect">
            <a:avLst/>
          </a:prstGeom>
          <a:noFill/>
        </p:spPr>
      </p:pic>
      <p:pic>
        <p:nvPicPr>
          <p:cNvPr id="1029" name="Picture 5" descr="C:\Users\macky\Pictures\Waiters picture trainings\a40.jpg"/>
          <p:cNvPicPr>
            <a:picLocks noChangeAspect="1" noChangeArrowheads="1"/>
          </p:cNvPicPr>
          <p:nvPr/>
        </p:nvPicPr>
        <p:blipFill>
          <a:blip r:embed="rId4" cstate="print"/>
          <a:srcRect/>
          <a:stretch>
            <a:fillRect/>
          </a:stretch>
        </p:blipFill>
        <p:spPr bwMode="auto">
          <a:xfrm>
            <a:off x="0" y="1556792"/>
            <a:ext cx="2009775" cy="28575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404664"/>
            <a:ext cx="8219256" cy="5721499"/>
          </a:xfrm>
        </p:spPr>
        <p:txBody>
          <a:bodyPr>
            <a:normAutofit fontScale="92500" lnSpcReduction="20000"/>
          </a:bodyPr>
          <a:lstStyle/>
          <a:p>
            <a:pPr lvl="0" hangingPunct="0">
              <a:buNone/>
            </a:pPr>
            <a:r>
              <a:rPr lang="en-US" b="1" dirty="0" smtClean="0">
                <a:solidFill>
                  <a:srgbClr val="C00000"/>
                </a:solidFill>
              </a:rPr>
              <a:t>Find out if the guest has a reservation. </a:t>
            </a:r>
            <a:endParaRPr lang="en-US" sz="2800" b="1" dirty="0" smtClean="0">
              <a:solidFill>
                <a:srgbClr val="C00000"/>
              </a:solidFill>
            </a:endParaRPr>
          </a:p>
          <a:p>
            <a:pPr>
              <a:buNone/>
            </a:pPr>
            <a:r>
              <a:rPr lang="en-US" dirty="0" smtClean="0"/>
              <a:t> </a:t>
            </a:r>
            <a:endParaRPr lang="en-US" sz="2800" dirty="0" smtClean="0"/>
          </a:p>
          <a:p>
            <a:pPr lvl="1" hangingPunct="0">
              <a:buNone/>
            </a:pPr>
            <a:r>
              <a:rPr lang="en-US" dirty="0" smtClean="0"/>
              <a:t>If yes, then escort them to their table and address them by their name, should they not be satisfied with the table then offer alternatives. </a:t>
            </a:r>
            <a:endParaRPr lang="en-US" sz="2400" dirty="0" smtClean="0"/>
          </a:p>
          <a:p>
            <a:pPr>
              <a:buNone/>
            </a:pPr>
            <a:r>
              <a:rPr lang="en-US" dirty="0" smtClean="0"/>
              <a:t> </a:t>
            </a:r>
            <a:endParaRPr lang="en-US" sz="2800" dirty="0" smtClean="0"/>
          </a:p>
          <a:p>
            <a:pPr lvl="1" hangingPunct="0">
              <a:buNone/>
            </a:pPr>
            <a:r>
              <a:rPr lang="en-US" dirty="0" smtClean="0"/>
              <a:t>If no, then ask them for their preference of table and escort them to the table. </a:t>
            </a:r>
            <a:endParaRPr lang="en-US" sz="2400" dirty="0" smtClean="0"/>
          </a:p>
          <a:p>
            <a:pPr>
              <a:buNone/>
            </a:pPr>
            <a:r>
              <a:rPr lang="en-US" dirty="0" smtClean="0"/>
              <a:t> </a:t>
            </a:r>
            <a:endParaRPr lang="en-US" sz="2800" dirty="0" smtClean="0"/>
          </a:p>
          <a:p>
            <a:pPr lvl="0" hangingPunct="0">
              <a:buNone/>
            </a:pPr>
            <a:r>
              <a:rPr lang="en-US" dirty="0" smtClean="0"/>
              <a:t>Guest should be led to their table, if there is a gesture towards the table, it must be done with open palm facing upwards rather than pointing a finger on to the table. </a:t>
            </a:r>
            <a:endParaRPr lang="en-US" sz="2800" dirty="0" smtClean="0"/>
          </a:p>
          <a:p>
            <a:pPr>
              <a:buNone/>
            </a:pPr>
            <a:r>
              <a:rPr lang="en-US" dirty="0" smtClean="0"/>
              <a:t> </a:t>
            </a:r>
            <a:endParaRPr lang="en-US" sz="2800" dirty="0" smtClean="0"/>
          </a:p>
          <a:p>
            <a:pPr>
              <a:buNone/>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20688"/>
            <a:ext cx="9144000" cy="6237312"/>
          </a:xfrm>
        </p:spPr>
        <p:txBody>
          <a:bodyPr>
            <a:noAutofit/>
          </a:bodyPr>
          <a:lstStyle/>
          <a:p>
            <a:pPr>
              <a:buNone/>
            </a:pPr>
            <a:r>
              <a:rPr lang="en-US" sz="2400" b="1" dirty="0" smtClean="0">
                <a:solidFill>
                  <a:srgbClr val="C00000"/>
                </a:solidFill>
              </a:rPr>
              <a:t>Seating the guest</a:t>
            </a:r>
          </a:p>
          <a:p>
            <a:pPr lvl="0" hangingPunct="0">
              <a:buNone/>
            </a:pPr>
            <a:r>
              <a:rPr lang="en-US" sz="2000" dirty="0" smtClean="0"/>
              <a:t>It is guests’ prerogative to choose where they want to sit or where their host would like them to sit. </a:t>
            </a:r>
          </a:p>
          <a:p>
            <a:pPr lvl="0" hangingPunct="0">
              <a:buNone/>
            </a:pPr>
            <a:r>
              <a:rPr lang="en-US" sz="2000" dirty="0" smtClean="0"/>
              <a:t>Ladies must be seated first. </a:t>
            </a:r>
          </a:p>
          <a:p>
            <a:pPr lvl="0" hangingPunct="0">
              <a:buNone/>
            </a:pPr>
            <a:endParaRPr lang="en-US" sz="2000" dirty="0" smtClean="0"/>
          </a:p>
          <a:p>
            <a:pPr lvl="0" hangingPunct="0">
              <a:buNone/>
            </a:pPr>
            <a:r>
              <a:rPr lang="en-US" sz="2000" b="1" dirty="0" smtClean="0">
                <a:solidFill>
                  <a:srgbClr val="C00000"/>
                </a:solidFill>
              </a:rPr>
              <a:t>Seating the guest on a chair  </a:t>
            </a:r>
          </a:p>
          <a:p>
            <a:pPr marL="457200" indent="-457200" hangingPunct="0">
              <a:buFont typeface="+mj-lt"/>
              <a:buAutoNum type="arabicPeriod"/>
            </a:pPr>
            <a:r>
              <a:rPr lang="en-US" sz="2000" dirty="0" smtClean="0"/>
              <a:t>Stand straight 9-12” behind the guests’ chair. </a:t>
            </a:r>
          </a:p>
          <a:p>
            <a:pPr marL="457200" indent="-457200" hangingPunct="0">
              <a:buFont typeface="+mj-lt"/>
              <a:buAutoNum type="arabicPeriod"/>
            </a:pPr>
            <a:r>
              <a:rPr lang="en-US" sz="2000" dirty="0" smtClean="0"/>
              <a:t>Bring the right foot forward, with the knee touching the wooden skirting of the seat in the middle. </a:t>
            </a:r>
          </a:p>
          <a:p>
            <a:pPr marL="457200" indent="-457200" hangingPunct="0">
              <a:buFont typeface="+mj-lt"/>
              <a:buAutoNum type="arabicPeriod"/>
            </a:pPr>
            <a:r>
              <a:rPr lang="en-US" sz="2000" dirty="0" smtClean="0"/>
              <a:t>Hold the chair from both the hands from the sides of the back. Lift the chair about 1’’ from behind and pull it back, ensuring </a:t>
            </a:r>
          </a:p>
          <a:p>
            <a:pPr marL="457200" indent="-457200" hangingPunct="0">
              <a:buFont typeface="+mj-lt"/>
              <a:buAutoNum type="arabicPeriod"/>
            </a:pPr>
            <a:r>
              <a:rPr lang="en-US" sz="2000" dirty="0" smtClean="0"/>
              <a:t>that there is adequate space for the guests to go between the table and chair. </a:t>
            </a:r>
          </a:p>
          <a:p>
            <a:pPr marL="457200" indent="-457200" hangingPunct="0">
              <a:buFont typeface="+mj-lt"/>
              <a:buAutoNum type="arabicPeriod"/>
            </a:pPr>
            <a:r>
              <a:rPr lang="en-US" sz="2000" dirty="0" smtClean="0"/>
              <a:t>When the guest proceeds to sit down, move the chair slowly towards the guest, till it is comfortable for the guest and rest the chair of the floor. </a:t>
            </a:r>
          </a:p>
          <a:p>
            <a:pPr marL="457200" indent="-457200" hangingPunct="0">
              <a:buFont typeface="+mj-lt"/>
              <a:buAutoNum type="arabicPeriod"/>
            </a:pPr>
            <a:r>
              <a:rPr lang="en-US" sz="2000" dirty="0" smtClean="0"/>
              <a:t>It must be ensured that the chair is not dragged. </a:t>
            </a:r>
          </a:p>
          <a:p>
            <a:pPr marL="457200" indent="-457200">
              <a:buNone/>
            </a:pPr>
            <a:endParaRPr lang="en-US" sz="2000" dirty="0" smtClean="0"/>
          </a:p>
          <a:p>
            <a:pPr marL="457200" indent="-457200">
              <a:buFont typeface="+mj-lt"/>
              <a:buAutoNum type="arabicPeriod"/>
            </a:pPr>
            <a:endParaRPr 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052736"/>
            <a:ext cx="8507288" cy="5073427"/>
          </a:xfrm>
        </p:spPr>
        <p:txBody>
          <a:bodyPr/>
          <a:lstStyle/>
          <a:p>
            <a:pPr>
              <a:buNone/>
            </a:pPr>
            <a:r>
              <a:rPr lang="en-US" b="1" i="1" dirty="0" smtClean="0">
                <a:solidFill>
                  <a:srgbClr val="C00000"/>
                </a:solidFill>
              </a:rPr>
              <a:t>Acknowledge </a:t>
            </a:r>
            <a:r>
              <a:rPr lang="en-US" b="1" i="1" dirty="0">
                <a:solidFill>
                  <a:srgbClr val="C00000"/>
                </a:solidFill>
              </a:rPr>
              <a:t>the client</a:t>
            </a:r>
          </a:p>
          <a:p>
            <a:pPr>
              <a:buNone/>
            </a:pPr>
            <a:r>
              <a:rPr lang="en-US" dirty="0"/>
              <a:t>Before being seated, every guest should be acknowledged by all floor personnel passing by, even when waiters are carrying trays at the time. Nothing upsets the customer more than feeling ignored.</a:t>
            </a: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92696"/>
            <a:ext cx="9144000" cy="5976664"/>
          </a:xfrm>
        </p:spPr>
        <p:txBody>
          <a:bodyPr>
            <a:normAutofit fontScale="92500" lnSpcReduction="20000"/>
          </a:bodyPr>
          <a:lstStyle/>
          <a:p>
            <a:pPr lvl="1" hangingPunct="0"/>
            <a:r>
              <a:rPr lang="en-US" sz="3400" b="1" dirty="0" smtClean="0">
                <a:solidFill>
                  <a:srgbClr val="C00000"/>
                </a:solidFill>
              </a:rPr>
              <a:t>Don’ts while seating a guest </a:t>
            </a:r>
            <a:endParaRPr lang="en-US" sz="3400" dirty="0" smtClean="0">
              <a:solidFill>
                <a:srgbClr val="C00000"/>
              </a:solidFill>
            </a:endParaRPr>
          </a:p>
          <a:p>
            <a:pPr>
              <a:buNone/>
            </a:pPr>
            <a:r>
              <a:rPr lang="en-US" dirty="0" smtClean="0"/>
              <a:t> </a:t>
            </a:r>
            <a:endParaRPr lang="en-US" sz="2800" dirty="0" smtClean="0"/>
          </a:p>
          <a:p>
            <a:pPr marL="514350" indent="-514350" hangingPunct="0">
              <a:buFont typeface="+mj-lt"/>
              <a:buAutoNum type="arabicPeriod"/>
            </a:pPr>
            <a:r>
              <a:rPr lang="en-US" dirty="0" smtClean="0"/>
              <a:t>Seat gents before ladies. Rapid movement of chair. </a:t>
            </a:r>
            <a:endParaRPr lang="en-US" sz="2800" dirty="0" smtClean="0"/>
          </a:p>
          <a:p>
            <a:pPr marL="514350" indent="-514350" hangingPunct="0">
              <a:buFont typeface="+mj-lt"/>
              <a:buAutoNum type="arabicPeriod"/>
            </a:pPr>
            <a:r>
              <a:rPr lang="en-US" dirty="0" smtClean="0"/>
              <a:t>Incorrect handling of chair. Ordering guests where to sit. </a:t>
            </a:r>
            <a:endParaRPr lang="en-US" sz="2800" dirty="0" smtClean="0"/>
          </a:p>
          <a:p>
            <a:pPr marL="514350" indent="-514350" hangingPunct="0">
              <a:buFont typeface="+mj-lt"/>
              <a:buAutoNum type="arabicPeriod"/>
            </a:pPr>
            <a:r>
              <a:rPr lang="en-US" dirty="0" smtClean="0"/>
              <a:t>Show irritation due to indecisiveness of guests, as to where to sit. </a:t>
            </a:r>
            <a:endParaRPr lang="en-US" sz="2800" dirty="0" smtClean="0"/>
          </a:p>
          <a:p>
            <a:pPr marL="514350" lvl="0" indent="-514350" hangingPunct="0">
              <a:buFont typeface="+mj-lt"/>
              <a:buAutoNum type="arabicPeriod"/>
            </a:pPr>
            <a:r>
              <a:rPr lang="en-US" dirty="0" smtClean="0"/>
              <a:t>If there are empty chairs on the table, the guests are asked if they are going to be joined by more people. If not then extra covers are removed. </a:t>
            </a:r>
            <a:endParaRPr lang="en-US" sz="2800" dirty="0" smtClean="0"/>
          </a:p>
          <a:p>
            <a:pPr marL="514350" lvl="0" indent="-514350" hangingPunct="0">
              <a:buFont typeface="+mj-lt"/>
              <a:buAutoNum type="arabicPeriod"/>
            </a:pPr>
            <a:r>
              <a:rPr lang="en-US" dirty="0" smtClean="0"/>
              <a:t>Once the guests are seated, napkin must be unfolded from the left hand side and placed on guests’ lap without touching the guest and ensuring that the arm is away from the guests’ face. </a:t>
            </a:r>
            <a:endParaRPr lang="en-US" sz="2800" dirty="0" smtClean="0"/>
          </a:p>
          <a:p>
            <a:pPr marL="514350" indent="-514350">
              <a:buFont typeface="+mj-lt"/>
              <a:buAutoNum type="arabicPeriod"/>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32500" lnSpcReduction="20000"/>
          </a:bodyPr>
          <a:lstStyle/>
          <a:p>
            <a:pPr>
              <a:buNone/>
            </a:pPr>
            <a:endParaRPr lang="en-US" dirty="0" smtClean="0"/>
          </a:p>
          <a:p>
            <a:pPr>
              <a:buNone/>
            </a:pPr>
            <a:r>
              <a:rPr lang="en-US" sz="7400" b="1" dirty="0" smtClean="0">
                <a:solidFill>
                  <a:srgbClr val="C00000"/>
                </a:solidFill>
              </a:rPr>
              <a:t>Pouring water</a:t>
            </a:r>
            <a:endParaRPr lang="en-US" sz="7400" dirty="0" smtClean="0">
              <a:solidFill>
                <a:srgbClr val="C00000"/>
              </a:solidFill>
            </a:endParaRPr>
          </a:p>
          <a:p>
            <a:pPr>
              <a:buNone/>
            </a:pPr>
            <a:r>
              <a:rPr lang="en-US" sz="7400" dirty="0" smtClean="0"/>
              <a:t> </a:t>
            </a:r>
          </a:p>
          <a:p>
            <a:pPr hangingPunct="0">
              <a:buNone/>
            </a:pPr>
            <a:r>
              <a:rPr lang="en-US" sz="7400" dirty="0" smtClean="0"/>
              <a:t>As soon as the guests are seated, waiter must pour water. Guests’ must be asked for their preference of water (regular, mineral, aerated, spring water) </a:t>
            </a:r>
          </a:p>
          <a:p>
            <a:pPr>
              <a:buNone/>
            </a:pPr>
            <a:r>
              <a:rPr lang="en-US" sz="7400" dirty="0" smtClean="0"/>
              <a:t> </a:t>
            </a:r>
          </a:p>
          <a:p>
            <a:pPr hangingPunct="0">
              <a:buNone/>
            </a:pPr>
            <a:r>
              <a:rPr lang="en-US" sz="7400" dirty="0" smtClean="0"/>
              <a:t>Wile pouring water following points must be kept in mind: </a:t>
            </a:r>
          </a:p>
          <a:p>
            <a:pPr hangingPunct="0">
              <a:buNone/>
            </a:pPr>
            <a:endParaRPr lang="en-US" sz="7400" dirty="0" smtClean="0"/>
          </a:p>
          <a:p>
            <a:pPr lvl="0" hangingPunct="0">
              <a:buNone/>
            </a:pPr>
            <a:r>
              <a:rPr lang="en-US" sz="7400" b="1" dirty="0" smtClean="0">
                <a:solidFill>
                  <a:srgbClr val="C00000"/>
                </a:solidFill>
              </a:rPr>
              <a:t>Regular water poured from a water jug </a:t>
            </a:r>
            <a:endParaRPr lang="en-US" sz="7400" dirty="0" smtClean="0">
              <a:solidFill>
                <a:srgbClr val="C00000"/>
              </a:solidFill>
            </a:endParaRPr>
          </a:p>
          <a:p>
            <a:pPr>
              <a:buNone/>
            </a:pPr>
            <a:r>
              <a:rPr lang="en-US" sz="7400" dirty="0" smtClean="0"/>
              <a:t> </a:t>
            </a:r>
          </a:p>
          <a:p>
            <a:pPr hangingPunct="0">
              <a:buNone/>
            </a:pPr>
            <a:r>
              <a:rPr lang="en-US" sz="7400" dirty="0" smtClean="0"/>
              <a:t>Jug should be clean with sufficient water for number of people on the table. </a:t>
            </a:r>
          </a:p>
          <a:p>
            <a:pPr hangingPunct="0">
              <a:buNone/>
            </a:pPr>
            <a:r>
              <a:rPr lang="en-US" sz="7400" dirty="0" smtClean="0"/>
              <a:t>Should be cold and room temperature as per guest’s requirement. </a:t>
            </a:r>
          </a:p>
          <a:p>
            <a:pPr hangingPunct="0">
              <a:buNone/>
            </a:pPr>
            <a:r>
              <a:rPr lang="en-US" sz="7400" dirty="0" smtClean="0"/>
              <a:t>Should be carried on an </a:t>
            </a:r>
            <a:r>
              <a:rPr lang="en-US" sz="7400" dirty="0" err="1" smtClean="0"/>
              <a:t>underliner</a:t>
            </a:r>
            <a:r>
              <a:rPr lang="en-US" sz="7400" dirty="0" smtClean="0"/>
              <a:t> or with a waiters’ cloth neatly folded to ensure that the condensed water does not drip on the table. </a:t>
            </a:r>
          </a:p>
          <a:p>
            <a:pPr hangingPunct="0">
              <a:buNone/>
            </a:pPr>
            <a:r>
              <a:rPr lang="en-US" sz="7400" dirty="0" smtClean="0"/>
              <a:t>Water must be served from right hand side, ladies must be served first. </a:t>
            </a:r>
          </a:p>
          <a:p>
            <a:pPr hangingPunct="0">
              <a:buNone/>
            </a:pPr>
            <a:r>
              <a:rPr lang="en-US" sz="7400" dirty="0" smtClean="0"/>
              <a:t>Glasses must only be refilled when they are two-thirds empty </a:t>
            </a:r>
          </a:p>
          <a:p>
            <a:pPr>
              <a:buNone/>
            </a:pPr>
            <a:r>
              <a:rPr lang="en-US" sz="7400" dirty="0" smtClean="0"/>
              <a:t> </a:t>
            </a:r>
          </a:p>
          <a:p>
            <a:pPr>
              <a:buNone/>
            </a:pPr>
            <a:endParaRPr lang="en-US" sz="7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04664"/>
            <a:ext cx="9396536" cy="6192688"/>
          </a:xfrm>
        </p:spPr>
        <p:txBody>
          <a:bodyPr>
            <a:normAutofit fontScale="92500" lnSpcReduction="10000"/>
          </a:bodyPr>
          <a:lstStyle/>
          <a:p>
            <a:pPr lvl="0" hangingPunct="0">
              <a:buNone/>
            </a:pPr>
            <a:r>
              <a:rPr lang="en-US" b="1" dirty="0" smtClean="0">
                <a:solidFill>
                  <a:srgbClr val="C00000"/>
                </a:solidFill>
              </a:rPr>
              <a:t>Mineral water poured from the bottle </a:t>
            </a:r>
            <a:endParaRPr lang="en-US" dirty="0" smtClean="0">
              <a:solidFill>
                <a:srgbClr val="C00000"/>
              </a:solidFill>
            </a:endParaRPr>
          </a:p>
          <a:p>
            <a:pPr>
              <a:buNone/>
            </a:pPr>
            <a:r>
              <a:rPr lang="en-US" dirty="0" smtClean="0"/>
              <a:t> </a:t>
            </a:r>
          </a:p>
          <a:p>
            <a:pPr hangingPunct="0">
              <a:buNone/>
            </a:pPr>
            <a:r>
              <a:rPr lang="en-US" dirty="0" smtClean="0"/>
              <a:t>Seal must be opened in front of the guest. </a:t>
            </a:r>
          </a:p>
          <a:p>
            <a:pPr>
              <a:buNone/>
            </a:pPr>
            <a:r>
              <a:rPr lang="en-US" dirty="0" smtClean="0"/>
              <a:t> </a:t>
            </a:r>
          </a:p>
          <a:p>
            <a:pPr hangingPunct="0">
              <a:buNone/>
            </a:pPr>
            <a:r>
              <a:rPr lang="en-US" dirty="0" smtClean="0"/>
              <a:t>Should be carried in a cane basket and after pouring can be placed back on the table. </a:t>
            </a:r>
          </a:p>
          <a:p>
            <a:pPr>
              <a:buNone/>
            </a:pPr>
            <a:r>
              <a:rPr lang="en-US" dirty="0" smtClean="0"/>
              <a:t> </a:t>
            </a:r>
          </a:p>
          <a:p>
            <a:pPr hangingPunct="0">
              <a:buNone/>
            </a:pPr>
            <a:r>
              <a:rPr lang="en-US" dirty="0" smtClean="0"/>
              <a:t>However, must be ensured that the service of water is done by the staff and not be the guests themselves. </a:t>
            </a:r>
          </a:p>
          <a:p>
            <a:pPr>
              <a:buNone/>
            </a:pPr>
            <a:r>
              <a:rPr lang="en-US" dirty="0" smtClean="0"/>
              <a:t> </a:t>
            </a:r>
          </a:p>
          <a:p>
            <a:pPr hangingPunct="0">
              <a:buNone/>
            </a:pPr>
            <a:r>
              <a:rPr lang="en-US" dirty="0" smtClean="0"/>
              <a:t>Guests must be checked with, before opening a new bottle. </a:t>
            </a:r>
          </a:p>
          <a:p>
            <a:pPr>
              <a:buNone/>
            </a:pPr>
            <a:r>
              <a:rPr lang="en-US" dirty="0" smtClean="0"/>
              <a:t> </a:t>
            </a:r>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908720"/>
            <a:ext cx="8219256" cy="5217443"/>
          </a:xfrm>
        </p:spPr>
        <p:txBody>
          <a:bodyPr/>
          <a:lstStyle/>
          <a:p>
            <a:pPr>
              <a:buNone/>
            </a:pPr>
            <a:r>
              <a:rPr lang="en-US" b="1" i="1" dirty="0" smtClean="0">
                <a:solidFill>
                  <a:srgbClr val="C00000"/>
                </a:solidFill>
              </a:rPr>
              <a:t>   Provide Table </a:t>
            </a:r>
            <a:r>
              <a:rPr lang="en-US" b="1" i="1" dirty="0">
                <a:solidFill>
                  <a:srgbClr val="C00000"/>
                </a:solidFill>
              </a:rPr>
              <a:t>service</a:t>
            </a:r>
          </a:p>
          <a:p>
            <a:r>
              <a:rPr lang="en-US" dirty="0"/>
              <a:t>Welcome each guest at your station. Pull chairs for all guests. Bread and butter should be placed on the table as soon as the drink order is taken, and replenished as soon as the bread and butter are consumed. As beverages or water are consumed, refill and take orders for additional beverages.</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48680"/>
            <a:ext cx="9144000" cy="6309320"/>
          </a:xfrm>
        </p:spPr>
        <p:txBody>
          <a:bodyPr>
            <a:normAutofit fontScale="77500" lnSpcReduction="20000"/>
          </a:bodyPr>
          <a:lstStyle/>
          <a:p>
            <a:pPr>
              <a:buNone/>
            </a:pPr>
            <a:r>
              <a:rPr lang="en-US" sz="4200" i="1" dirty="0" smtClean="0"/>
              <a:t> </a:t>
            </a:r>
            <a:r>
              <a:rPr lang="en-US" sz="4200" b="1" dirty="0" smtClean="0">
                <a:solidFill>
                  <a:srgbClr val="C00000"/>
                </a:solidFill>
              </a:rPr>
              <a:t>Menu </a:t>
            </a:r>
            <a:r>
              <a:rPr lang="en-US" sz="4200" b="1" dirty="0">
                <a:solidFill>
                  <a:srgbClr val="C00000"/>
                </a:solidFill>
              </a:rPr>
              <a:t>presentation</a:t>
            </a:r>
          </a:p>
          <a:p>
            <a:pPr marL="514350" indent="-514350" hangingPunct="0">
              <a:buFont typeface="+mj-lt"/>
              <a:buAutoNum type="arabicPeriod"/>
            </a:pPr>
            <a:r>
              <a:rPr lang="en-US" dirty="0" smtClean="0"/>
              <a:t>Present individual menu cards to the guests. </a:t>
            </a:r>
          </a:p>
          <a:p>
            <a:pPr marL="514350" indent="-514350" hangingPunct="0">
              <a:buFont typeface="+mj-lt"/>
              <a:buAutoNum type="arabicPeriod"/>
            </a:pPr>
            <a:r>
              <a:rPr lang="en-US" dirty="0" smtClean="0"/>
              <a:t>Menu card must be presented from the right hand side, open to the first page. </a:t>
            </a:r>
          </a:p>
          <a:p>
            <a:pPr marL="514350" indent="-514350" hangingPunct="0">
              <a:buFont typeface="+mj-lt"/>
              <a:buAutoNum type="arabicPeriod"/>
            </a:pPr>
            <a:r>
              <a:rPr lang="en-US" dirty="0" smtClean="0"/>
              <a:t>Give 5-7 minutes to the guests to go through the menu. </a:t>
            </a:r>
          </a:p>
          <a:p>
            <a:pPr marL="514350" indent="-514350" hangingPunct="0">
              <a:buFont typeface="+mj-lt"/>
              <a:buAutoNum type="arabicPeriod"/>
            </a:pPr>
            <a:r>
              <a:rPr lang="en-US" dirty="0" smtClean="0"/>
              <a:t>Check with the guests if they are ready to place the order, by inquiring “ May I take your order Sir/ Madam” or “ Are you ready to place your order Sir/ Madam”? </a:t>
            </a:r>
          </a:p>
          <a:p>
            <a:pPr marL="514350" indent="-514350" hangingPunct="0">
              <a:buFont typeface="+mj-lt"/>
              <a:buAutoNum type="arabicPeriod"/>
            </a:pPr>
            <a:r>
              <a:rPr lang="en-US" dirty="0" smtClean="0"/>
              <a:t>Stand straight at a position where it is convenient to talk to the guests. </a:t>
            </a:r>
          </a:p>
          <a:p>
            <a:pPr marL="514350" indent="-514350" hangingPunct="0">
              <a:buFont typeface="+mj-lt"/>
              <a:buAutoNum type="arabicPeriod"/>
            </a:pPr>
            <a:r>
              <a:rPr lang="en-US" dirty="0" smtClean="0"/>
              <a:t>Assist the guest in choosing the best dish on offer, use ‘suggestive selling’ or ‘up selling’ techniques. </a:t>
            </a:r>
          </a:p>
          <a:p>
            <a:pPr marL="514350" indent="-514350" hangingPunct="0">
              <a:buFont typeface="+mj-lt"/>
              <a:buAutoNum type="arabicPeriod"/>
            </a:pPr>
            <a:r>
              <a:rPr lang="en-US" dirty="0" smtClean="0"/>
              <a:t>Take down the order systematically on KOT (Kitchen Order Ticket) </a:t>
            </a:r>
          </a:p>
          <a:p>
            <a:pPr marL="514350" indent="-514350" hangingPunct="0">
              <a:buFont typeface="+mj-lt"/>
              <a:buAutoNum type="arabicPeriod"/>
            </a:pPr>
            <a:r>
              <a:rPr lang="en-US" dirty="0" smtClean="0"/>
              <a:t>After taking order, repeat the order.  </a:t>
            </a:r>
          </a:p>
          <a:p>
            <a:pPr marL="514350" indent="-514350" hangingPunct="0">
              <a:buFont typeface="+mj-lt"/>
              <a:buAutoNum type="arabicPeriod"/>
            </a:pPr>
            <a:r>
              <a:rPr lang="en-US" dirty="0" smtClean="0"/>
              <a:t>Take menu card back from the guests and put it back in place. </a:t>
            </a:r>
          </a:p>
          <a:p>
            <a:pPr marL="514350" indent="-514350" hangingPunct="0">
              <a:buFont typeface="+mj-lt"/>
              <a:buAutoNum type="arabicPeriod"/>
            </a:pPr>
            <a:r>
              <a:rPr lang="en-US" dirty="0" smtClean="0"/>
              <a:t>Inform the guests of the approximate time it would take to serve the food.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Order taking</a:t>
            </a:r>
            <a:br>
              <a:rPr lang="en-US" b="1" dirty="0" smtClean="0">
                <a:solidFill>
                  <a:srgbClr val="C00000"/>
                </a:solidFill>
              </a:rPr>
            </a:br>
            <a:endParaRPr lang="en-US" b="1" dirty="0">
              <a:solidFill>
                <a:srgbClr val="C00000"/>
              </a:solidFill>
            </a:endParaRPr>
          </a:p>
        </p:txBody>
      </p:sp>
      <p:sp>
        <p:nvSpPr>
          <p:cNvPr id="3" name="Content Placeholder 2"/>
          <p:cNvSpPr>
            <a:spLocks noGrp="1"/>
          </p:cNvSpPr>
          <p:nvPr>
            <p:ph idx="1"/>
          </p:nvPr>
        </p:nvSpPr>
        <p:spPr>
          <a:xfrm>
            <a:off x="285720" y="1214422"/>
            <a:ext cx="8401080" cy="4911741"/>
          </a:xfrm>
        </p:spPr>
        <p:txBody>
          <a:bodyPr/>
          <a:lstStyle/>
          <a:p>
            <a:pPr>
              <a:buNone/>
            </a:pPr>
            <a:r>
              <a:rPr lang="en-US" dirty="0" smtClean="0"/>
              <a:t> </a:t>
            </a:r>
          </a:p>
          <a:p>
            <a:pPr hangingPunct="0">
              <a:buNone/>
            </a:pPr>
            <a:r>
              <a:rPr lang="en-US" dirty="0" smtClean="0"/>
              <a:t>Aperitif card must be presented to take drink order prior to presenting food menu. </a:t>
            </a:r>
          </a:p>
          <a:p>
            <a:pPr>
              <a:buNone/>
            </a:pPr>
            <a:r>
              <a:rPr lang="en-US" dirty="0" smtClean="0"/>
              <a:t> </a:t>
            </a:r>
          </a:p>
          <a:p>
            <a:pPr>
              <a:buNone/>
            </a:pPr>
            <a:r>
              <a:rPr lang="en-US" dirty="0" smtClean="0"/>
              <a:t>Unless the food has been pre-ordered, as soon as the guests are seated, they must be presented with the menu card</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142984"/>
            <a:ext cx="8186766" cy="4983179"/>
          </a:xfrm>
        </p:spPr>
        <p:txBody>
          <a:bodyPr>
            <a:normAutofit/>
          </a:bodyPr>
          <a:lstStyle/>
          <a:p>
            <a:pPr>
              <a:buNone/>
            </a:pPr>
            <a:r>
              <a:rPr lang="en-US" b="1" i="1" dirty="0" smtClean="0">
                <a:solidFill>
                  <a:srgbClr val="C00000"/>
                </a:solidFill>
              </a:rPr>
              <a:t>Be </a:t>
            </a:r>
            <a:r>
              <a:rPr lang="en-US" b="1" i="1" dirty="0">
                <a:solidFill>
                  <a:srgbClr val="C00000"/>
                </a:solidFill>
              </a:rPr>
              <a:t>knowledgeable</a:t>
            </a:r>
          </a:p>
          <a:p>
            <a:r>
              <a:rPr lang="en-US" dirty="0"/>
              <a:t>The captain or waiter taking the order should be able to describe every item on the menu. He/she should know what it looks like, the recipe, the taste, and the method of preparation. Know the history, statistics and geography of the establishment. He/she also should know the basic eating customs of different cultures.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dirty="0" smtClean="0">
                <a:solidFill>
                  <a:srgbClr val="C00000"/>
                </a:solidFill>
              </a:rPr>
              <a:t>Courtesy </a:t>
            </a:r>
          </a:p>
          <a:p>
            <a:pPr>
              <a:buNone/>
            </a:pPr>
            <a:r>
              <a:rPr lang="en-US" b="1" dirty="0" smtClean="0">
                <a:solidFill>
                  <a:srgbClr val="C00000"/>
                </a:solidFill>
              </a:rPr>
              <a:t>    </a:t>
            </a:r>
            <a:r>
              <a:rPr lang="en-US" dirty="0" smtClean="0"/>
              <a:t>is one of the most essential aspects of restaurant service, so is a degree of formality, especially in up market operations. Efforts must be made to ensure a relaxed and welcoming atmosphere with a warm, friendly and efficient service provided with politeness.</a:t>
            </a:r>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i="1" dirty="0" smtClean="0">
                <a:solidFill>
                  <a:srgbClr val="C00000"/>
                </a:solidFill>
              </a:rPr>
              <a:t>Move </a:t>
            </a:r>
            <a:r>
              <a:rPr lang="en-US" b="1" i="1" dirty="0">
                <a:solidFill>
                  <a:srgbClr val="C00000"/>
                </a:solidFill>
              </a:rPr>
              <a:t>gracefully</a:t>
            </a:r>
          </a:p>
          <a:p>
            <a:r>
              <a:rPr lang="en-US" dirty="0"/>
              <a:t>The need for the servers not to be clumsy in a dining room is of such magnitude that in exclusive restaurants like a three-Michelin star restaurant in New York, Monte Carlo and Paris, the owner hires a choreographer to teach the waiters how to move with grace.</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b="1" i="1" dirty="0" smtClean="0">
                <a:solidFill>
                  <a:srgbClr val="C00000"/>
                </a:solidFill>
              </a:rPr>
              <a:t>Be </a:t>
            </a:r>
            <a:r>
              <a:rPr lang="en-US" b="1" i="1" dirty="0">
                <a:solidFill>
                  <a:srgbClr val="C00000"/>
                </a:solidFill>
              </a:rPr>
              <a:t>discreet</a:t>
            </a:r>
          </a:p>
          <a:p>
            <a:pPr>
              <a:buNone/>
            </a:pPr>
            <a:r>
              <a:rPr lang="en-US" dirty="0"/>
              <a:t>Do your chores swiftly, without interrupting and asking for permission, just smile. Do not interrupt a discussion between guests to state your opinion. Answer only if asked by the guest.</a:t>
            </a:r>
          </a:p>
          <a:p>
            <a:pPr>
              <a:buNone/>
            </a:pPr>
            <a:r>
              <a:rPr lang="en-US" dirty="0"/>
              <a:t/>
            </a:r>
            <a:br>
              <a:rPr lang="en-US" dirty="0"/>
            </a:b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None/>
            </a:pPr>
            <a:r>
              <a:rPr lang="en-US" i="1" dirty="0" smtClean="0"/>
              <a:t>8. Use </a:t>
            </a:r>
            <a:r>
              <a:rPr lang="en-US" i="1" dirty="0"/>
              <a:t>an </a:t>
            </a:r>
            <a:r>
              <a:rPr lang="en-US" i="1" dirty="0" err="1"/>
              <a:t>unde</a:t>
            </a:r>
            <a:r>
              <a:rPr lang="en-US" i="1" dirty="0"/>
              <a:t>- liner</a:t>
            </a:r>
            <a:endParaRPr lang="en-US" dirty="0"/>
          </a:p>
          <a:p>
            <a:r>
              <a:rPr lang="en-US" dirty="0"/>
              <a:t>For everything brought to the table except china, use an under-liner. A beverage tray for glasses, a lined caddy for the condiments, a lined plate for silverware or a tray for the coffee cups and saucers, etc.</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500042"/>
            <a:ext cx="8268548" cy="5726729"/>
          </a:xfrm>
        </p:spPr>
        <p:txBody>
          <a:bodyPr>
            <a:normAutofit fontScale="85000" lnSpcReduction="20000"/>
          </a:bodyPr>
          <a:lstStyle/>
          <a:p>
            <a:pPr>
              <a:buNone/>
            </a:pPr>
            <a:r>
              <a:rPr lang="en-US" b="1" i="1" dirty="0" smtClean="0"/>
              <a:t>9. Service with Teamwork</a:t>
            </a:r>
            <a:endParaRPr lang="en-US" b="1" i="1" dirty="0"/>
          </a:p>
          <a:p>
            <a:pPr>
              <a:buNone/>
            </a:pPr>
            <a:r>
              <a:rPr lang="en-US" dirty="0"/>
              <a:t>Help your co-worker today and you will get help when you need it</a:t>
            </a:r>
            <a:r>
              <a:rPr lang="en-US" dirty="0" smtClean="0"/>
              <a:t>.</a:t>
            </a:r>
          </a:p>
          <a:p>
            <a:pPr>
              <a:buNone/>
            </a:pPr>
            <a:endParaRPr lang="en-US" dirty="0"/>
          </a:p>
          <a:p>
            <a:pPr>
              <a:buNone/>
            </a:pPr>
            <a:r>
              <a:rPr lang="en-US" b="1" i="1" dirty="0" smtClean="0"/>
              <a:t>10. Anticipate </a:t>
            </a:r>
            <a:r>
              <a:rPr lang="en-US" b="1" i="1" dirty="0"/>
              <a:t>and be discreet</a:t>
            </a:r>
          </a:p>
          <a:p>
            <a:pPr>
              <a:buNone/>
            </a:pPr>
            <a:r>
              <a:rPr lang="en-US" dirty="0" smtClean="0"/>
              <a:t>    During service servers should try to be almost invisible</a:t>
            </a:r>
            <a:r>
              <a:rPr lang="en-US" dirty="0"/>
              <a:t>. </a:t>
            </a:r>
            <a:endParaRPr lang="en-US" dirty="0" smtClean="0"/>
          </a:p>
          <a:p>
            <a:pPr>
              <a:buNone/>
            </a:pPr>
            <a:r>
              <a:rPr lang="en-US" dirty="0" smtClean="0"/>
              <a:t> Address </a:t>
            </a:r>
            <a:r>
              <a:rPr lang="en-US" dirty="0"/>
              <a:t>the guest for specific tasks only, such as when taking orders, serving food and beverage, and collecting the check. Take care of maintenance procedures, re-fill glasses, replace ashtrays, replace silverware and clear the soiled dishes while being as unobtrusive as </a:t>
            </a:r>
            <a:r>
              <a:rPr lang="en-US" dirty="0" smtClean="0"/>
              <a:t>possible and checking guest satisfaction.</a:t>
            </a:r>
            <a:endParaRPr lang="en-US" dirty="0"/>
          </a:p>
          <a:p>
            <a:pPr>
              <a:buNone/>
            </a:pPr>
            <a:r>
              <a:rPr lang="en-US" dirty="0"/>
              <a:t/>
            </a:r>
            <a:br>
              <a:rPr lang="en-US" dirty="0"/>
            </a:b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Service of Food and Beverage orders</a:t>
            </a:r>
            <a:r>
              <a:rPr lang="en-US" dirty="0" smtClean="0">
                <a:solidFill>
                  <a:srgbClr val="C00000"/>
                </a:solidFill>
              </a:rPr>
              <a:t/>
            </a:r>
            <a:br>
              <a:rPr lang="en-US" dirty="0" smtClean="0">
                <a:solidFill>
                  <a:srgbClr val="C00000"/>
                </a:solidFill>
              </a:rPr>
            </a:br>
            <a:endParaRPr lang="en-US" dirty="0">
              <a:solidFill>
                <a:srgbClr val="C00000"/>
              </a:solidFill>
            </a:endParaRPr>
          </a:p>
        </p:txBody>
      </p:sp>
      <p:sp>
        <p:nvSpPr>
          <p:cNvPr id="3" name="Content Placeholder 2"/>
          <p:cNvSpPr>
            <a:spLocks noGrp="1"/>
          </p:cNvSpPr>
          <p:nvPr>
            <p:ph idx="1"/>
          </p:nvPr>
        </p:nvSpPr>
        <p:spPr>
          <a:xfrm>
            <a:off x="0" y="1484784"/>
            <a:ext cx="9144000" cy="5184576"/>
          </a:xfrm>
        </p:spPr>
        <p:txBody>
          <a:bodyPr>
            <a:normAutofit/>
          </a:bodyPr>
          <a:lstStyle/>
          <a:p>
            <a:pPr marL="514350" indent="-514350" hangingPunct="0">
              <a:buFont typeface="+mj-lt"/>
              <a:buAutoNum type="arabicPeriod"/>
            </a:pPr>
            <a:r>
              <a:rPr lang="en-US" sz="2400" dirty="0" smtClean="0"/>
              <a:t>Beverages are served first. Always serve beverages from the right of the guest. </a:t>
            </a:r>
          </a:p>
          <a:p>
            <a:pPr marL="514350" indent="-514350" hangingPunct="0">
              <a:buFont typeface="+mj-lt"/>
              <a:buAutoNum type="arabicPeriod"/>
            </a:pPr>
            <a:r>
              <a:rPr lang="en-US" sz="2400" dirty="0" smtClean="0"/>
              <a:t>While the guests are waiting for their meal, bread and butter must be served immediately. </a:t>
            </a:r>
          </a:p>
          <a:p>
            <a:pPr marL="514350" indent="-514350" hangingPunct="0">
              <a:buFont typeface="+mj-lt"/>
              <a:buAutoNum type="arabicPeriod"/>
            </a:pPr>
            <a:r>
              <a:rPr lang="en-US" sz="2400" dirty="0" smtClean="0"/>
              <a:t>Waiting staff must ensure that the same is replenished as soon as it is over. The guest should not have to ask for it. </a:t>
            </a:r>
          </a:p>
          <a:p>
            <a:pPr marL="514350" indent="-514350" hangingPunct="0">
              <a:buFont typeface="+mj-lt"/>
              <a:buAutoNum type="arabicPeriod"/>
            </a:pPr>
            <a:r>
              <a:rPr lang="en-US" sz="2400" dirty="0" smtClean="0"/>
              <a:t>Before serving the food the waiters must ensure that the cover is appropriate, should it need to be changed then it must be done before the food comes to the table. This must be done discreetly, ensuring minimum intrusion and disturbance to guest and with minimum cluttering. </a:t>
            </a:r>
          </a:p>
          <a:p>
            <a:pPr marL="514350" indent="-514350">
              <a:buFont typeface="+mj-lt"/>
              <a:buAutoNum type="arabicPeriod"/>
            </a:pPr>
            <a:r>
              <a:rPr lang="en-US" sz="2400" dirty="0" smtClean="0"/>
              <a:t>Food order must be announced before the service. </a:t>
            </a:r>
            <a:endParaRPr lang="en-US"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60648"/>
            <a:ext cx="9144000" cy="6597352"/>
          </a:xfrm>
        </p:spPr>
        <p:txBody>
          <a:bodyPr>
            <a:normAutofit fontScale="92500" lnSpcReduction="20000"/>
          </a:bodyPr>
          <a:lstStyle/>
          <a:p>
            <a:pPr hangingPunct="0">
              <a:buNone/>
            </a:pPr>
            <a:r>
              <a:rPr lang="en-US" b="1" dirty="0" smtClean="0">
                <a:solidFill>
                  <a:srgbClr val="C00000"/>
                </a:solidFill>
              </a:rPr>
              <a:t>Sequence of serving guest is as following: </a:t>
            </a:r>
          </a:p>
          <a:p>
            <a:pPr hangingPunct="0">
              <a:buNone/>
            </a:pPr>
            <a:endParaRPr lang="en-US" dirty="0" smtClean="0"/>
          </a:p>
          <a:p>
            <a:pPr marL="971550" lvl="1" indent="-514350" hangingPunct="0">
              <a:buFont typeface="+mj-lt"/>
              <a:buAutoNum type="arabicPeriod"/>
            </a:pPr>
            <a:r>
              <a:rPr lang="en-US" dirty="0" smtClean="0"/>
              <a:t>Guest of honor is served first. </a:t>
            </a:r>
            <a:endParaRPr lang="en-US" sz="2800" dirty="0" smtClean="0"/>
          </a:p>
          <a:p>
            <a:pPr marL="971550" lvl="1" indent="-514350" hangingPunct="0">
              <a:buFont typeface="+mj-lt"/>
              <a:buAutoNum type="arabicPeriod"/>
            </a:pPr>
            <a:r>
              <a:rPr lang="en-US" dirty="0" smtClean="0"/>
              <a:t>A lady in the party takes precedence over the male guest of honor. </a:t>
            </a:r>
            <a:endParaRPr lang="en-US" sz="2400" dirty="0" smtClean="0"/>
          </a:p>
          <a:p>
            <a:pPr marL="971550" lvl="1" indent="-514350" hangingPunct="0">
              <a:buFont typeface="+mj-lt"/>
              <a:buAutoNum type="arabicPeriod"/>
            </a:pPr>
            <a:r>
              <a:rPr lang="en-US" dirty="0" smtClean="0"/>
              <a:t>Ladies must be served before Gentlemen. </a:t>
            </a:r>
            <a:endParaRPr lang="en-US" sz="2400" dirty="0" smtClean="0"/>
          </a:p>
          <a:p>
            <a:pPr marL="971550" lvl="1" indent="-514350" hangingPunct="0">
              <a:buFont typeface="+mj-lt"/>
              <a:buAutoNum type="arabicPeriod"/>
            </a:pPr>
            <a:r>
              <a:rPr lang="en-US" dirty="0" smtClean="0"/>
              <a:t>Older people are served before younger ones. </a:t>
            </a:r>
            <a:endParaRPr lang="en-US" sz="2800" dirty="0" smtClean="0"/>
          </a:p>
          <a:p>
            <a:pPr marL="971550" lvl="1" indent="-514350" hangingPunct="0">
              <a:buFont typeface="+mj-lt"/>
              <a:buAutoNum type="arabicPeriod"/>
            </a:pPr>
            <a:r>
              <a:rPr lang="en-US" dirty="0" smtClean="0"/>
              <a:t>Host must be served last. </a:t>
            </a:r>
          </a:p>
          <a:p>
            <a:pPr marL="971550" lvl="1" indent="-514350" hangingPunct="0">
              <a:buFont typeface="+mj-lt"/>
              <a:buAutoNum type="arabicPeriod"/>
            </a:pPr>
            <a:r>
              <a:rPr lang="en-US" b="1" dirty="0" smtClean="0">
                <a:solidFill>
                  <a:srgbClr val="C00000"/>
                </a:solidFill>
              </a:rPr>
              <a:t>Service of food</a:t>
            </a:r>
            <a:r>
              <a:rPr lang="en-US" dirty="0" smtClean="0">
                <a:solidFill>
                  <a:srgbClr val="C00000"/>
                </a:solidFill>
              </a:rPr>
              <a:t>: </a:t>
            </a:r>
            <a:endParaRPr lang="en-US" sz="2800" dirty="0" smtClean="0">
              <a:solidFill>
                <a:srgbClr val="C00000"/>
              </a:solidFill>
            </a:endParaRPr>
          </a:p>
          <a:p>
            <a:pPr marL="971550" lvl="1" indent="-514350" hangingPunct="0">
              <a:buFont typeface="+mj-lt"/>
              <a:buAutoNum type="alphaLcParenR"/>
            </a:pPr>
            <a:r>
              <a:rPr lang="en-US" dirty="0" smtClean="0"/>
              <a:t>Pre-plated service of food must be from the right hand side. Once the food is placed the covers must be adjusted if the tableware is disturbed. </a:t>
            </a:r>
            <a:endParaRPr lang="en-US" sz="2800" dirty="0" smtClean="0"/>
          </a:p>
          <a:p>
            <a:pPr marL="971550" lvl="1" indent="-514350" hangingPunct="0">
              <a:buFont typeface="+mj-lt"/>
              <a:buAutoNum type="alphaLcParenR"/>
            </a:pPr>
            <a:r>
              <a:rPr lang="en-US" dirty="0" smtClean="0"/>
              <a:t>Platter to plate or silver service must be from the left hand side. </a:t>
            </a:r>
          </a:p>
          <a:p>
            <a:pPr marL="971550" lvl="1" indent="-514350" hangingPunct="0">
              <a:buFont typeface="+mj-lt"/>
              <a:buAutoNum type="alphaLcParenR"/>
            </a:pPr>
            <a:r>
              <a:rPr lang="en-US" dirty="0" smtClean="0"/>
              <a:t>Service of each course should be co-</a:t>
            </a:r>
            <a:r>
              <a:rPr lang="en-US" dirty="0" err="1" smtClean="0"/>
              <a:t>ordinated</a:t>
            </a:r>
            <a:r>
              <a:rPr lang="en-US" dirty="0" smtClean="0"/>
              <a:t> in a manner that the guests do not have to wait for a long time between the courses. </a:t>
            </a:r>
            <a:endParaRPr lang="en-US" sz="2400" dirty="0" smtClean="0"/>
          </a:p>
          <a:p>
            <a:pPr marL="971550" lvl="1" indent="-514350" hangingPunct="0">
              <a:buFont typeface="+mj-lt"/>
              <a:buAutoNum type="arabicPeriod"/>
            </a:pPr>
            <a:endParaRPr lang="en-US" dirty="0" smtClean="0"/>
          </a:p>
          <a:p>
            <a:pPr marL="514350" indent="-514350">
              <a:buNone/>
            </a:pPr>
            <a:endParaRPr lang="en-US" dirty="0" smtClean="0"/>
          </a:p>
          <a:p>
            <a:pPr>
              <a:buNone/>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136501"/>
            <a:ext cx="8429684" cy="3435507"/>
          </a:xfrm>
        </p:spPr>
        <p:txBody>
          <a:bodyPr>
            <a:normAutofit/>
          </a:bodyPr>
          <a:lstStyle/>
          <a:p>
            <a:pPr marL="514350" indent="-514350" hangingPunct="0">
              <a:buFont typeface="+mj-lt"/>
              <a:buAutoNum type="alphaLcParenR" startAt="8"/>
            </a:pPr>
            <a:r>
              <a:rPr lang="en-US" sz="2400" dirty="0" smtClean="0"/>
              <a:t>Guest must be asked whether the food is up to their expectation. It must not happen that in enthusiasm, 3-4 people go to guest to ask if ‘every thing is alright’! This may irritate the guest and may be an intrusion in his privacy. </a:t>
            </a:r>
          </a:p>
          <a:p>
            <a:pPr marL="514350" indent="-514350" hangingPunct="0">
              <a:buFont typeface="+mj-lt"/>
              <a:buAutoNum type="alphaLcParenR" startAt="8"/>
            </a:pPr>
            <a:r>
              <a:rPr lang="en-US" sz="2400" dirty="0" smtClean="0"/>
              <a:t>Water and other food items must be served/ replenished as soon as it is over. </a:t>
            </a:r>
          </a:p>
          <a:p>
            <a:pPr marL="514350" indent="-514350" hangingPunct="0">
              <a:buFont typeface="+mj-lt"/>
              <a:buAutoNum type="alphaLcParenR" startAt="8"/>
            </a:pPr>
            <a:r>
              <a:rPr lang="en-US" sz="2400" dirty="0" smtClean="0"/>
              <a:t>Before removing anything from the tale, seek guest’s permission. </a:t>
            </a:r>
          </a:p>
          <a:p>
            <a:pPr marL="514350" indent="-514350">
              <a:buFont typeface="+mj-lt"/>
              <a:buAutoNum type="alphaLcParenR" startAt="8"/>
            </a:pPr>
            <a:endParaRPr lang="en-US" sz="24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74638"/>
            <a:ext cx="8075240" cy="706090"/>
          </a:xfrm>
        </p:spPr>
        <p:txBody>
          <a:bodyPr>
            <a:normAutofit fontScale="90000"/>
          </a:bodyPr>
          <a:lstStyle/>
          <a:p>
            <a:r>
              <a:rPr lang="en-US" b="1" dirty="0" smtClean="0">
                <a:solidFill>
                  <a:srgbClr val="C00000"/>
                </a:solidFill>
              </a:rPr>
              <a:t/>
            </a:r>
            <a:br>
              <a:rPr lang="en-US" b="1" dirty="0" smtClean="0">
                <a:solidFill>
                  <a:srgbClr val="C00000"/>
                </a:solidFill>
              </a:rPr>
            </a:br>
            <a:r>
              <a:rPr lang="en-US" b="1" dirty="0" smtClean="0">
                <a:solidFill>
                  <a:srgbClr val="C00000"/>
                </a:solidFill>
              </a:rPr>
              <a:t>Clearance</a:t>
            </a:r>
            <a:r>
              <a:rPr lang="en-US" dirty="0" smtClean="0">
                <a:solidFill>
                  <a:srgbClr val="C00000"/>
                </a:solidFill>
              </a:rPr>
              <a:t/>
            </a:r>
            <a:br>
              <a:rPr lang="en-US" dirty="0" smtClean="0">
                <a:solidFill>
                  <a:srgbClr val="C00000"/>
                </a:solidFill>
              </a:rPr>
            </a:br>
            <a:endParaRPr lang="en-US" dirty="0">
              <a:solidFill>
                <a:srgbClr val="C00000"/>
              </a:solidFill>
            </a:endParaRPr>
          </a:p>
        </p:txBody>
      </p:sp>
      <p:sp>
        <p:nvSpPr>
          <p:cNvPr id="3" name="Content Placeholder 2"/>
          <p:cNvSpPr>
            <a:spLocks noGrp="1"/>
          </p:cNvSpPr>
          <p:nvPr>
            <p:ph idx="1"/>
          </p:nvPr>
        </p:nvSpPr>
        <p:spPr>
          <a:xfrm>
            <a:off x="251520" y="1124744"/>
            <a:ext cx="8640960" cy="5256584"/>
          </a:xfrm>
        </p:spPr>
        <p:txBody>
          <a:bodyPr>
            <a:normAutofit fontScale="47500" lnSpcReduction="20000"/>
          </a:bodyPr>
          <a:lstStyle/>
          <a:p>
            <a:pPr marL="514350" indent="-514350" hangingPunct="0">
              <a:lnSpc>
                <a:spcPct val="120000"/>
              </a:lnSpc>
              <a:buFont typeface="+mj-lt"/>
              <a:buAutoNum type="arabicPeriod"/>
            </a:pPr>
            <a:r>
              <a:rPr lang="en-US" sz="5000" dirty="0" smtClean="0"/>
              <a:t>Used plates are cleared from the right hand side. </a:t>
            </a:r>
          </a:p>
          <a:p>
            <a:pPr marL="514350" indent="-514350" hangingPunct="0">
              <a:lnSpc>
                <a:spcPct val="120000"/>
              </a:lnSpc>
              <a:buFont typeface="+mj-lt"/>
              <a:buAutoNum type="arabicPeriod"/>
            </a:pPr>
            <a:r>
              <a:rPr lang="en-US" sz="5000" dirty="0" smtClean="0"/>
              <a:t>Plates are cleared after all the guests on the table have finished their meal. </a:t>
            </a:r>
            <a:r>
              <a:rPr lang="en-US" sz="5000" b="1" dirty="0" smtClean="0">
                <a:solidFill>
                  <a:srgbClr val="C00000"/>
                </a:solidFill>
              </a:rPr>
              <a:t>Indication for closing the meal is done by placing knife and fork together across the plate. </a:t>
            </a:r>
          </a:p>
          <a:p>
            <a:pPr marL="514350" indent="-514350" hangingPunct="0">
              <a:lnSpc>
                <a:spcPct val="120000"/>
              </a:lnSpc>
              <a:buFont typeface="+mj-lt"/>
              <a:buAutoNum type="arabicPeriod"/>
            </a:pPr>
            <a:r>
              <a:rPr lang="en-US" sz="5000" dirty="0" smtClean="0"/>
              <a:t>Clearance is done by right hand and collected on the left hand, by the ‘first plate’ technique. </a:t>
            </a:r>
          </a:p>
          <a:p>
            <a:pPr marL="514350" indent="-514350" hangingPunct="0">
              <a:lnSpc>
                <a:spcPct val="120000"/>
              </a:lnSpc>
              <a:buFont typeface="+mj-lt"/>
              <a:buAutoNum type="arabicPeriod"/>
            </a:pPr>
            <a:r>
              <a:rPr lang="en-US" sz="5000" dirty="0" smtClean="0"/>
              <a:t>Ensure that all the dishes are cleared from the table. Ensure that that cruet set, butter dish, bread boat, cutlery unused by guest is removed from the table. </a:t>
            </a:r>
          </a:p>
          <a:p>
            <a:pPr marL="514350" indent="-514350" hangingPunct="0">
              <a:lnSpc>
                <a:spcPct val="120000"/>
              </a:lnSpc>
              <a:buFont typeface="+mj-lt"/>
              <a:buAutoNum type="arabicPeriod"/>
            </a:pPr>
            <a:r>
              <a:rPr lang="en-US" sz="5000" dirty="0" smtClean="0"/>
              <a:t>Do not remove bud vase ashtray and glasses from the table. All dirties should be taken for dish washing except cruet set, which must be left on the side station. </a:t>
            </a:r>
          </a:p>
          <a:p>
            <a:pPr marL="514350" indent="-514350">
              <a:lnSpc>
                <a:spcPct val="170000"/>
              </a:lnSpc>
              <a:buFont typeface="+mj-lt"/>
              <a:buAutoNum type="arabicPeriod"/>
            </a:pP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US" b="1" dirty="0" smtClean="0">
                <a:solidFill>
                  <a:srgbClr val="C00000"/>
                </a:solidFill>
              </a:rPr>
              <a:t/>
            </a:r>
            <a:br>
              <a:rPr lang="en-US" b="1" dirty="0" smtClean="0">
                <a:solidFill>
                  <a:srgbClr val="C00000"/>
                </a:solidFill>
              </a:rPr>
            </a:br>
            <a:r>
              <a:rPr lang="en-US" b="1" dirty="0" smtClean="0">
                <a:solidFill>
                  <a:srgbClr val="C00000"/>
                </a:solidFill>
              </a:rPr>
              <a:t>Crumbing</a:t>
            </a:r>
            <a:r>
              <a:rPr lang="en-US" dirty="0" smtClean="0">
                <a:solidFill>
                  <a:srgbClr val="C00000"/>
                </a:solidFill>
              </a:rPr>
              <a:t/>
            </a:r>
            <a:br>
              <a:rPr lang="en-US" dirty="0" smtClean="0">
                <a:solidFill>
                  <a:srgbClr val="C00000"/>
                </a:solidFill>
              </a:rPr>
            </a:br>
            <a:endParaRPr lang="en-US" dirty="0">
              <a:solidFill>
                <a:srgbClr val="C00000"/>
              </a:solidFill>
            </a:endParaRPr>
          </a:p>
        </p:txBody>
      </p:sp>
      <p:sp>
        <p:nvSpPr>
          <p:cNvPr id="3" name="Content Placeholder 2"/>
          <p:cNvSpPr>
            <a:spLocks noGrp="1"/>
          </p:cNvSpPr>
          <p:nvPr>
            <p:ph idx="1"/>
          </p:nvPr>
        </p:nvSpPr>
        <p:spPr>
          <a:xfrm>
            <a:off x="179512" y="1052736"/>
            <a:ext cx="8507288" cy="5073427"/>
          </a:xfrm>
        </p:spPr>
        <p:txBody>
          <a:bodyPr>
            <a:normAutofit fontScale="70000" lnSpcReduction="20000"/>
          </a:bodyPr>
          <a:lstStyle/>
          <a:p>
            <a:pPr>
              <a:buNone/>
            </a:pPr>
            <a:endParaRPr lang="en-US" dirty="0" smtClean="0"/>
          </a:p>
          <a:p>
            <a:pPr marL="514350" indent="-514350" hangingPunct="0">
              <a:buNone/>
            </a:pPr>
            <a:r>
              <a:rPr lang="en-US" dirty="0" smtClean="0"/>
              <a:t>1. Crumbing is done to remove spills or crumbs on the table after a course or after the main course, prior to dessert being served. </a:t>
            </a:r>
          </a:p>
          <a:p>
            <a:pPr marL="514350" indent="-514350">
              <a:buNone/>
            </a:pPr>
            <a:endParaRPr lang="en-US" dirty="0" smtClean="0"/>
          </a:p>
          <a:p>
            <a:pPr marL="514350" indent="-514350" hangingPunct="0">
              <a:buNone/>
            </a:pPr>
            <a:r>
              <a:rPr lang="en-US" dirty="0" smtClean="0"/>
              <a:t>2. Carried out by a crumbing spade, crumbing brush or on a B&amp;B plate with a waiters’ cloth and a B&amp;B knife to pick up gravies that might have fallen on the tablecloth. </a:t>
            </a:r>
          </a:p>
          <a:p>
            <a:pPr marL="514350" indent="-514350">
              <a:buNone/>
            </a:pPr>
            <a:r>
              <a:rPr lang="en-US" dirty="0" smtClean="0"/>
              <a:t> </a:t>
            </a:r>
          </a:p>
          <a:p>
            <a:pPr marL="514350" indent="-514350" hangingPunct="0">
              <a:buNone/>
            </a:pPr>
            <a:r>
              <a:rPr lang="en-US" dirty="0" smtClean="0"/>
              <a:t>3. Begin crumbing from the left hand side, holding plate on left hand just under the tabletop; gently sweep the crumbs on to the plate. </a:t>
            </a:r>
          </a:p>
          <a:p>
            <a:pPr marL="514350" indent="-514350">
              <a:buNone/>
            </a:pPr>
            <a:r>
              <a:rPr lang="en-US" dirty="0" smtClean="0"/>
              <a:t> </a:t>
            </a:r>
          </a:p>
          <a:p>
            <a:pPr marL="514350" indent="-514350" hangingPunct="0">
              <a:buNone/>
            </a:pPr>
            <a:r>
              <a:rPr lang="en-US" dirty="0" smtClean="0"/>
              <a:t>4. Open the dessertspoon and dessert fork. </a:t>
            </a:r>
          </a:p>
          <a:p>
            <a:pPr marL="514350" indent="-514350">
              <a:buNone/>
            </a:pPr>
            <a:r>
              <a:rPr lang="en-US" dirty="0" smtClean="0"/>
              <a:t> </a:t>
            </a:r>
          </a:p>
          <a:p>
            <a:pPr marL="514350" indent="-514350" hangingPunct="0">
              <a:buNone/>
            </a:pPr>
            <a:r>
              <a:rPr lang="en-US" dirty="0" smtClean="0"/>
              <a:t>5. Bad stains can be covered with a clean white napkin. </a:t>
            </a:r>
          </a:p>
          <a:p>
            <a:pPr marL="514350" indent="-514350">
              <a:buNone/>
            </a:pPr>
            <a:r>
              <a:rPr lang="en-US" dirty="0" smtClean="0"/>
              <a:t> </a:t>
            </a:r>
          </a:p>
          <a:p>
            <a:pPr>
              <a:buNone/>
            </a:pP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Dessert order/ Tea Coffee Order</a:t>
            </a:r>
            <a:r>
              <a:rPr lang="en-US" dirty="0" smtClean="0">
                <a:solidFill>
                  <a:srgbClr val="C00000"/>
                </a:solidFill>
              </a:rPr>
              <a:t/>
            </a:r>
            <a:br>
              <a:rPr lang="en-US" dirty="0" smtClean="0">
                <a:solidFill>
                  <a:srgbClr val="C00000"/>
                </a:solidFill>
              </a:rPr>
            </a:br>
            <a:endParaRPr lang="en-US" dirty="0">
              <a:solidFill>
                <a:srgbClr val="C00000"/>
              </a:solidFill>
            </a:endParaRPr>
          </a:p>
        </p:txBody>
      </p:sp>
      <p:sp>
        <p:nvSpPr>
          <p:cNvPr id="3" name="Content Placeholder 2"/>
          <p:cNvSpPr>
            <a:spLocks noGrp="1"/>
          </p:cNvSpPr>
          <p:nvPr>
            <p:ph idx="1"/>
          </p:nvPr>
        </p:nvSpPr>
        <p:spPr/>
        <p:txBody>
          <a:bodyPr/>
          <a:lstStyle/>
          <a:p>
            <a:pPr hangingPunct="0">
              <a:buNone/>
            </a:pPr>
            <a:r>
              <a:rPr lang="en-US" dirty="0" smtClean="0"/>
              <a:t>Similar procedure as order taking </a:t>
            </a:r>
          </a:p>
          <a:p>
            <a:pPr>
              <a:buNone/>
            </a:pPr>
            <a:r>
              <a:rPr lang="en-US" dirty="0" smtClean="0"/>
              <a:t> </a:t>
            </a:r>
          </a:p>
          <a:p>
            <a:pPr hangingPunct="0">
              <a:buNone/>
            </a:pPr>
            <a:r>
              <a:rPr lang="en-US" dirty="0" smtClean="0"/>
              <a:t>A waiter can take the opportunity to suggest Liqueurs or and other digestive as this time. </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24744"/>
            <a:ext cx="8507288" cy="5001419"/>
          </a:xfrm>
        </p:spPr>
        <p:txBody>
          <a:bodyPr>
            <a:noAutofit/>
          </a:bodyPr>
          <a:lstStyle/>
          <a:p>
            <a:pPr>
              <a:buNone/>
            </a:pPr>
            <a:r>
              <a:rPr lang="en-US" sz="2400" b="1" i="1" dirty="0" smtClean="0">
                <a:solidFill>
                  <a:srgbClr val="C00000"/>
                </a:solidFill>
              </a:rPr>
              <a:t>1. The </a:t>
            </a:r>
            <a:r>
              <a:rPr lang="en-US" sz="2400" b="1" i="1" dirty="0">
                <a:solidFill>
                  <a:srgbClr val="C00000"/>
                </a:solidFill>
              </a:rPr>
              <a:t>Running Waiter</a:t>
            </a:r>
            <a:r>
              <a:rPr lang="en-US" sz="2400" b="1" i="1" dirty="0" smtClean="0">
                <a:solidFill>
                  <a:srgbClr val="C00000"/>
                </a:solidFill>
              </a:rPr>
              <a:t>:</a:t>
            </a:r>
            <a:endParaRPr lang="en-US" sz="2400" dirty="0">
              <a:solidFill>
                <a:srgbClr val="C00000"/>
              </a:solidFill>
            </a:endParaRPr>
          </a:p>
          <a:p>
            <a:pPr hangingPunct="0">
              <a:buNone/>
            </a:pPr>
            <a:r>
              <a:rPr lang="en-US" sz="2400" dirty="0"/>
              <a:t>Running waiters give the guests the impression that cannot cope with their work and that they are not in control. Don’t be a running waiter. A sense of - urgency: yes. An impression of panic: no.</a:t>
            </a:r>
          </a:p>
          <a:p>
            <a:pPr>
              <a:buNone/>
            </a:pPr>
            <a:r>
              <a:rPr lang="en-US" sz="2400" dirty="0"/>
              <a:t> </a:t>
            </a:r>
          </a:p>
          <a:p>
            <a:pPr>
              <a:buNone/>
            </a:pPr>
            <a:r>
              <a:rPr lang="en-US" sz="2400" b="1" i="1" dirty="0" smtClean="0">
                <a:solidFill>
                  <a:srgbClr val="C00000"/>
                </a:solidFill>
              </a:rPr>
              <a:t>2. The Slouching ( Lazy way  of standing ) Waiter:</a:t>
            </a:r>
            <a:endParaRPr lang="en-US" sz="2400" dirty="0">
              <a:solidFill>
                <a:srgbClr val="C00000"/>
              </a:solidFill>
            </a:endParaRPr>
          </a:p>
          <a:p>
            <a:pPr hangingPunct="0">
              <a:buNone/>
            </a:pPr>
            <a:r>
              <a:rPr lang="en-US" sz="2400" dirty="0"/>
              <a:t>When things are slow in your dining area you must never lean or slouch. This body language tells your guests you are not really interested in them. There is an old Food Service saying when work is lean it’s time to clean. There are always things to be cleaned in a service area.</a:t>
            </a:r>
          </a:p>
          <a:p>
            <a:pPr>
              <a:buNone/>
            </a:pPr>
            <a:r>
              <a:rPr lang="en-US" sz="2400" dirty="0"/>
              <a:t> </a:t>
            </a:r>
          </a:p>
        </p:txBody>
      </p:sp>
      <p:sp>
        <p:nvSpPr>
          <p:cNvPr id="4" name="TextBox 3"/>
          <p:cNvSpPr txBox="1"/>
          <p:nvPr/>
        </p:nvSpPr>
        <p:spPr>
          <a:xfrm>
            <a:off x="3635896" y="260648"/>
            <a:ext cx="2597506" cy="523220"/>
          </a:xfrm>
          <a:prstGeom prst="rect">
            <a:avLst/>
          </a:prstGeom>
          <a:noFill/>
        </p:spPr>
        <p:txBody>
          <a:bodyPr wrap="none" rtlCol="0">
            <a:spAutoFit/>
          </a:bodyPr>
          <a:lstStyle/>
          <a:p>
            <a:r>
              <a:rPr lang="en-US" sz="2800" b="1" dirty="0" smtClean="0">
                <a:solidFill>
                  <a:srgbClr val="C00000"/>
                </a:solidFill>
              </a:rPr>
              <a:t>Types of Waiter </a:t>
            </a:r>
            <a:endParaRPr lang="en-US" sz="2800" b="1" dirty="0">
              <a:solidFill>
                <a:srgbClr val="C000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Presenting check</a:t>
            </a:r>
            <a:r>
              <a:rPr lang="en-US" dirty="0" smtClean="0">
                <a:solidFill>
                  <a:srgbClr val="C00000"/>
                </a:solidFill>
              </a:rPr>
              <a:t/>
            </a:r>
            <a:br>
              <a:rPr lang="en-US" dirty="0" smtClean="0">
                <a:solidFill>
                  <a:srgbClr val="C00000"/>
                </a:solidFill>
              </a:rPr>
            </a:br>
            <a:endParaRPr lang="en-US" dirty="0">
              <a:solidFill>
                <a:srgbClr val="C00000"/>
              </a:solidFill>
            </a:endParaRPr>
          </a:p>
        </p:txBody>
      </p:sp>
      <p:sp>
        <p:nvSpPr>
          <p:cNvPr id="3" name="Content Placeholder 2"/>
          <p:cNvSpPr>
            <a:spLocks noGrp="1"/>
          </p:cNvSpPr>
          <p:nvPr>
            <p:ph idx="1"/>
          </p:nvPr>
        </p:nvSpPr>
        <p:spPr/>
        <p:txBody>
          <a:bodyPr>
            <a:normAutofit fontScale="85000" lnSpcReduction="20000"/>
          </a:bodyPr>
          <a:lstStyle/>
          <a:p>
            <a:pPr hangingPunct="0">
              <a:buNone/>
            </a:pPr>
            <a:r>
              <a:rPr lang="en-US" dirty="0" smtClean="0"/>
              <a:t>Checks must be presented only when asked. </a:t>
            </a:r>
          </a:p>
          <a:p>
            <a:pPr>
              <a:buNone/>
            </a:pPr>
            <a:r>
              <a:rPr lang="en-US" dirty="0" smtClean="0"/>
              <a:t> </a:t>
            </a:r>
          </a:p>
          <a:p>
            <a:pPr hangingPunct="0">
              <a:buNone/>
            </a:pPr>
            <a:r>
              <a:rPr lang="en-US" dirty="0" smtClean="0"/>
              <a:t>Waiter must bring the check in a neat and tidy folder. Guest comment card should be in the folder. </a:t>
            </a:r>
          </a:p>
          <a:p>
            <a:pPr>
              <a:buNone/>
            </a:pPr>
            <a:r>
              <a:rPr lang="en-US" dirty="0" smtClean="0"/>
              <a:t> </a:t>
            </a:r>
          </a:p>
          <a:p>
            <a:pPr hangingPunct="0">
              <a:buNone/>
            </a:pPr>
            <a:r>
              <a:rPr lang="en-US" dirty="0" smtClean="0"/>
              <a:t>A pen must be given along with the check folder. </a:t>
            </a:r>
          </a:p>
          <a:p>
            <a:pPr>
              <a:buNone/>
            </a:pPr>
            <a:r>
              <a:rPr lang="en-US" dirty="0" smtClean="0"/>
              <a:t> </a:t>
            </a:r>
          </a:p>
          <a:p>
            <a:pPr hangingPunct="0">
              <a:buNone/>
            </a:pPr>
            <a:r>
              <a:rPr lang="en-US" dirty="0" smtClean="0"/>
              <a:t>When the guest is leaving the folder must be removed very discreetly. </a:t>
            </a:r>
          </a:p>
          <a:p>
            <a:pPr>
              <a:buNone/>
            </a:pPr>
            <a:r>
              <a:rPr lang="en-US" dirty="0" smtClean="0"/>
              <a:t> </a:t>
            </a:r>
          </a:p>
          <a:p>
            <a:pPr hangingPunct="0">
              <a:buNone/>
            </a:pPr>
            <a:r>
              <a:rPr lang="en-US" dirty="0" smtClean="0"/>
              <a:t>Tips must never be solicited. </a:t>
            </a:r>
          </a:p>
          <a:p>
            <a:pPr>
              <a:buNone/>
            </a:pP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C00000"/>
                </a:solidFill>
              </a:rPr>
              <a:t>Farewell</a:t>
            </a:r>
            <a:r>
              <a:rPr lang="en-US" dirty="0" smtClean="0">
                <a:solidFill>
                  <a:srgbClr val="C00000"/>
                </a:solidFill>
              </a:rPr>
              <a:t/>
            </a:r>
            <a:br>
              <a:rPr lang="en-US" dirty="0" smtClean="0">
                <a:solidFill>
                  <a:srgbClr val="C00000"/>
                </a:solidFill>
              </a:rPr>
            </a:br>
            <a:endParaRPr lang="en-US" dirty="0">
              <a:solidFill>
                <a:srgbClr val="C00000"/>
              </a:solidFill>
            </a:endParaRPr>
          </a:p>
        </p:txBody>
      </p:sp>
      <p:sp>
        <p:nvSpPr>
          <p:cNvPr id="3" name="Content Placeholder 2"/>
          <p:cNvSpPr>
            <a:spLocks noGrp="1"/>
          </p:cNvSpPr>
          <p:nvPr>
            <p:ph idx="1"/>
          </p:nvPr>
        </p:nvSpPr>
        <p:spPr/>
        <p:txBody>
          <a:bodyPr>
            <a:normAutofit fontScale="85000" lnSpcReduction="10000"/>
          </a:bodyPr>
          <a:lstStyle/>
          <a:p>
            <a:pPr hangingPunct="0">
              <a:buNone/>
            </a:pPr>
            <a:r>
              <a:rPr lang="en-US" dirty="0" smtClean="0"/>
              <a:t>This is as crucial as welcoming the guest. </a:t>
            </a:r>
          </a:p>
          <a:p>
            <a:pPr>
              <a:buNone/>
            </a:pPr>
            <a:r>
              <a:rPr lang="en-US" dirty="0" smtClean="0"/>
              <a:t> </a:t>
            </a:r>
          </a:p>
          <a:p>
            <a:pPr hangingPunct="0">
              <a:buNone/>
            </a:pPr>
            <a:r>
              <a:rPr lang="en-US" dirty="0" smtClean="0"/>
              <a:t>Guest must be helped in getting up by pulling out the chair for them. Should be assisted with coats/ shawls. </a:t>
            </a:r>
          </a:p>
          <a:p>
            <a:pPr>
              <a:buNone/>
            </a:pPr>
            <a:r>
              <a:rPr lang="en-US" dirty="0" smtClean="0"/>
              <a:t> </a:t>
            </a:r>
          </a:p>
          <a:p>
            <a:pPr hangingPunct="0">
              <a:buNone/>
            </a:pPr>
            <a:r>
              <a:rPr lang="en-US" dirty="0" smtClean="0"/>
              <a:t>Must be thanked. </a:t>
            </a:r>
          </a:p>
          <a:p>
            <a:pPr>
              <a:buNone/>
            </a:pPr>
            <a:r>
              <a:rPr lang="en-US" dirty="0" smtClean="0"/>
              <a:t> </a:t>
            </a:r>
          </a:p>
          <a:p>
            <a:pPr hangingPunct="0">
              <a:buNone/>
            </a:pPr>
            <a:r>
              <a:rPr lang="en-US" dirty="0" smtClean="0"/>
              <a:t>Must be welcomed again…..” Look forward to welcoming you back to the restaurant”, “We hope that you visit us soon” </a:t>
            </a:r>
          </a:p>
          <a:p>
            <a:pPr>
              <a:buNone/>
            </a:pP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401753"/>
          </a:xfrm>
          <a:prstGeom prst="rect">
            <a:avLst/>
          </a:prstGeom>
        </p:spPr>
        <p:txBody>
          <a:bodyPr wrap="square">
            <a:spAutoFit/>
          </a:bodyPr>
          <a:lstStyle/>
          <a:p>
            <a:r>
              <a:rPr lang="en-US" b="1" dirty="0"/>
              <a:t>SEQUENCE OF TABLE SERVICE</a:t>
            </a:r>
            <a:endParaRPr lang="en-US" dirty="0"/>
          </a:p>
          <a:p>
            <a:r>
              <a:rPr lang="en-US" b="1" dirty="0"/>
              <a:t>(A LA CARTE SERVICE)</a:t>
            </a:r>
            <a:endParaRPr lang="en-US" dirty="0"/>
          </a:p>
          <a:p>
            <a:r>
              <a:rPr lang="en-US" sz="1400" b="1" dirty="0"/>
              <a:t> </a:t>
            </a:r>
            <a:endParaRPr lang="en-US" sz="1400" dirty="0"/>
          </a:p>
          <a:p>
            <a:pPr marL="342900" lvl="0" indent="-342900">
              <a:buFont typeface="+mj-lt"/>
              <a:buAutoNum type="arabicPeriod"/>
            </a:pPr>
            <a:r>
              <a:rPr lang="en-US" dirty="0"/>
              <a:t>Welcome/greeting the </a:t>
            </a:r>
            <a:r>
              <a:rPr lang="en-US" dirty="0" smtClean="0"/>
              <a:t>guests						                 </a:t>
            </a:r>
            <a:endParaRPr lang="en-US" dirty="0"/>
          </a:p>
          <a:p>
            <a:pPr marL="342900" lvl="0" indent="-342900">
              <a:buFont typeface="+mj-lt"/>
              <a:buAutoNum type="arabicPeriod"/>
            </a:pPr>
            <a:r>
              <a:rPr lang="en-US" dirty="0"/>
              <a:t>Escorting guests to their </a:t>
            </a:r>
            <a:r>
              <a:rPr lang="en-US" dirty="0" smtClean="0"/>
              <a:t>tables</a:t>
            </a:r>
            <a:endParaRPr lang="en-US" dirty="0"/>
          </a:p>
          <a:p>
            <a:pPr marL="342900" lvl="0" indent="-342900">
              <a:buFont typeface="+mj-lt"/>
              <a:buAutoNum type="arabicPeriod"/>
            </a:pPr>
            <a:r>
              <a:rPr lang="en-US" dirty="0"/>
              <a:t>Seating the </a:t>
            </a:r>
            <a:r>
              <a:rPr lang="en-US" dirty="0" smtClean="0"/>
              <a:t>guests</a:t>
            </a:r>
            <a:endParaRPr lang="en-US" dirty="0"/>
          </a:p>
          <a:p>
            <a:pPr marL="342900" lvl="0" indent="-342900">
              <a:buFont typeface="+mj-lt"/>
              <a:buAutoNum type="arabicPeriod"/>
            </a:pPr>
            <a:r>
              <a:rPr lang="en-US" dirty="0"/>
              <a:t>Offering Before – Dinner </a:t>
            </a:r>
            <a:r>
              <a:rPr lang="en-US" dirty="0" smtClean="0"/>
              <a:t>Drinks</a:t>
            </a:r>
            <a:endParaRPr lang="en-US" dirty="0"/>
          </a:p>
          <a:p>
            <a:pPr marL="342900" lvl="0" indent="-342900">
              <a:buFont typeface="+mj-lt"/>
              <a:buAutoNum type="arabicPeriod"/>
            </a:pPr>
            <a:r>
              <a:rPr lang="en-US" dirty="0"/>
              <a:t>Serving of </a:t>
            </a:r>
            <a:r>
              <a:rPr lang="en-US" dirty="0" smtClean="0"/>
              <a:t>Drinks/water</a:t>
            </a:r>
            <a:endParaRPr lang="en-US" dirty="0"/>
          </a:p>
          <a:p>
            <a:pPr marL="342900" lvl="0" indent="-342900">
              <a:buFont typeface="+mj-lt"/>
              <a:buAutoNum type="arabicPeriod"/>
            </a:pPr>
            <a:r>
              <a:rPr lang="en-US" dirty="0"/>
              <a:t>Presenting the Menu and Taking the </a:t>
            </a:r>
            <a:r>
              <a:rPr lang="en-US" dirty="0" smtClean="0"/>
              <a:t>Order</a:t>
            </a:r>
            <a:endParaRPr lang="en-US" dirty="0"/>
          </a:p>
          <a:p>
            <a:pPr marL="342900" lvl="0" indent="-342900">
              <a:buFont typeface="+mj-lt"/>
              <a:buAutoNum type="arabicPeriod"/>
            </a:pPr>
            <a:r>
              <a:rPr lang="en-US" dirty="0"/>
              <a:t>Placing order to the </a:t>
            </a:r>
            <a:r>
              <a:rPr lang="en-US" dirty="0" smtClean="0"/>
              <a:t>kitchen</a:t>
            </a:r>
            <a:endParaRPr lang="en-US" dirty="0"/>
          </a:p>
          <a:p>
            <a:pPr marL="342900" lvl="0" indent="-342900">
              <a:buFont typeface="+mj-lt"/>
              <a:buAutoNum type="arabicPeriod"/>
            </a:pPr>
            <a:r>
              <a:rPr lang="en-US" dirty="0"/>
              <a:t>Completing the table </a:t>
            </a:r>
            <a:r>
              <a:rPr lang="en-US" dirty="0" smtClean="0"/>
              <a:t>set-up</a:t>
            </a:r>
            <a:endParaRPr lang="en-US" dirty="0"/>
          </a:p>
          <a:p>
            <a:pPr marL="342900" lvl="0" indent="-342900">
              <a:buFont typeface="+mj-lt"/>
              <a:buAutoNum type="arabicPeriod"/>
            </a:pPr>
            <a:r>
              <a:rPr lang="en-US" dirty="0"/>
              <a:t>Picking up/ assembling the </a:t>
            </a:r>
            <a:r>
              <a:rPr lang="en-US" dirty="0" smtClean="0"/>
              <a:t>order</a:t>
            </a:r>
            <a:endParaRPr lang="en-US" dirty="0"/>
          </a:p>
          <a:p>
            <a:pPr marL="342900" lvl="0" indent="-342900">
              <a:buFont typeface="+mj-lt"/>
              <a:buAutoNum type="arabicPeriod"/>
            </a:pPr>
            <a:r>
              <a:rPr lang="en-US" dirty="0"/>
              <a:t>Serving food according to standard </a:t>
            </a:r>
            <a:r>
              <a:rPr lang="en-US" dirty="0" smtClean="0"/>
              <a:t>Sequence</a:t>
            </a:r>
            <a:endParaRPr lang="en-US" dirty="0"/>
          </a:p>
          <a:p>
            <a:pPr marL="342900" indent="-342900">
              <a:buFont typeface="+mj-lt"/>
              <a:buAutoNum type="arabicPeriod"/>
            </a:pPr>
            <a:r>
              <a:rPr lang="en-US" dirty="0"/>
              <a:t>1</a:t>
            </a:r>
            <a:r>
              <a:rPr lang="en-US" baseline="30000" dirty="0"/>
              <a:t>st</a:t>
            </a:r>
            <a:r>
              <a:rPr lang="en-US" dirty="0"/>
              <a:t>	-	Bread and Butter</a:t>
            </a:r>
          </a:p>
          <a:p>
            <a:pPr marL="342900" indent="-342900">
              <a:buFont typeface="+mj-lt"/>
              <a:buAutoNum type="arabicPeriod"/>
            </a:pPr>
            <a:r>
              <a:rPr lang="en-US" dirty="0"/>
              <a:t>2</a:t>
            </a:r>
            <a:r>
              <a:rPr lang="en-US" baseline="30000" dirty="0"/>
              <a:t>nd</a:t>
            </a:r>
            <a:r>
              <a:rPr lang="en-US" dirty="0"/>
              <a:t>	-	Appetizers</a:t>
            </a:r>
          </a:p>
          <a:p>
            <a:pPr marL="342900" indent="-342900">
              <a:buFont typeface="+mj-lt"/>
              <a:buAutoNum type="arabicPeriod"/>
            </a:pPr>
            <a:r>
              <a:rPr lang="en-US" dirty="0"/>
              <a:t>3</a:t>
            </a:r>
            <a:r>
              <a:rPr lang="en-US" baseline="30000" dirty="0"/>
              <a:t>rd</a:t>
            </a:r>
            <a:r>
              <a:rPr lang="en-US" dirty="0"/>
              <a:t>	-	Soup</a:t>
            </a:r>
          </a:p>
          <a:p>
            <a:pPr marL="342900" indent="-342900">
              <a:buFont typeface="+mj-lt"/>
              <a:buAutoNum type="arabicPeriod"/>
            </a:pPr>
            <a:r>
              <a:rPr lang="en-US" dirty="0"/>
              <a:t>4</a:t>
            </a:r>
            <a:r>
              <a:rPr lang="en-US" baseline="30000" dirty="0"/>
              <a:t>th</a:t>
            </a:r>
            <a:r>
              <a:rPr lang="en-US" dirty="0"/>
              <a:t>	-	Salad</a:t>
            </a:r>
          </a:p>
          <a:p>
            <a:pPr marL="342900" indent="-342900">
              <a:buFont typeface="+mj-lt"/>
              <a:buAutoNum type="arabicPeriod"/>
            </a:pPr>
            <a:r>
              <a:rPr lang="en-US" dirty="0"/>
              <a:t>5</a:t>
            </a:r>
            <a:r>
              <a:rPr lang="en-US" baseline="30000" dirty="0"/>
              <a:t>th</a:t>
            </a:r>
            <a:r>
              <a:rPr lang="en-US" dirty="0"/>
              <a:t>	-	Main </a:t>
            </a:r>
            <a:r>
              <a:rPr lang="en-US" dirty="0" smtClean="0"/>
              <a:t>Course</a:t>
            </a:r>
            <a:endParaRPr lang="en-US" dirty="0"/>
          </a:p>
          <a:p>
            <a:pPr marL="342900" lvl="0" indent="-342900">
              <a:buFont typeface="+mj-lt"/>
              <a:buAutoNum type="arabicPeriod"/>
            </a:pPr>
            <a:r>
              <a:rPr lang="en-US" dirty="0"/>
              <a:t>Clearing of </a:t>
            </a:r>
            <a:r>
              <a:rPr lang="en-US" dirty="0" smtClean="0"/>
              <a:t>Table  after every finished Course </a:t>
            </a:r>
            <a:endParaRPr lang="en-US" dirty="0"/>
          </a:p>
          <a:p>
            <a:pPr marL="342900" lvl="0" indent="-342900">
              <a:buFont typeface="+mj-lt"/>
              <a:buAutoNum type="arabicPeriod"/>
            </a:pPr>
            <a:r>
              <a:rPr lang="en-US" dirty="0"/>
              <a:t>Offering and serving </a:t>
            </a:r>
            <a:r>
              <a:rPr lang="en-US" dirty="0" smtClean="0"/>
              <a:t>dessert</a:t>
            </a:r>
            <a:endParaRPr lang="en-US" dirty="0"/>
          </a:p>
          <a:p>
            <a:pPr marL="342900" lvl="0" indent="-342900">
              <a:buFont typeface="+mj-lt"/>
              <a:buAutoNum type="arabicPeriod"/>
            </a:pPr>
            <a:r>
              <a:rPr lang="en-US" dirty="0"/>
              <a:t>Offering/Serving after-Dinner </a:t>
            </a:r>
            <a:r>
              <a:rPr lang="en-US" dirty="0" smtClean="0"/>
              <a:t>Drinks/Coffee</a:t>
            </a:r>
            <a:endParaRPr lang="en-US" dirty="0"/>
          </a:p>
          <a:p>
            <a:pPr marL="342900" lvl="0" indent="-342900">
              <a:buFont typeface="+mj-lt"/>
              <a:buAutoNum type="arabicPeriod"/>
            </a:pPr>
            <a:r>
              <a:rPr lang="en-US" dirty="0"/>
              <a:t>Preparing/Setting of Guest </a:t>
            </a:r>
            <a:r>
              <a:rPr lang="en-US" dirty="0" smtClean="0"/>
              <a:t>Check</a:t>
            </a:r>
            <a:endParaRPr lang="en-US" dirty="0"/>
          </a:p>
          <a:p>
            <a:pPr marL="342900" lvl="0" indent="-342900">
              <a:buFont typeface="+mj-lt"/>
              <a:buAutoNum type="arabicPeriod"/>
            </a:pPr>
            <a:r>
              <a:rPr lang="en-US" dirty="0"/>
              <a:t>Bidding Good-bye and thanking the Guest</a:t>
            </a:r>
            <a:r>
              <a:rPr lang="en-US" dirty="0" smtClean="0"/>
              <a:t>………………………………………….All </a:t>
            </a:r>
            <a:r>
              <a:rPr lang="en-US" dirty="0"/>
              <a:t>staff</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p:spPr>
        <p:txBody>
          <a:bodyPr wrap="square">
            <a:spAutoFit/>
          </a:bodyPr>
          <a:lstStyle/>
          <a:p>
            <a:pPr algn="ctr"/>
            <a:r>
              <a:rPr lang="en-US" sz="1600" b="1" dirty="0"/>
              <a:t>SEQUENCE OF DINING SERVICE – A LA CARTE</a:t>
            </a:r>
            <a:endParaRPr lang="en-US" sz="1600" dirty="0"/>
          </a:p>
          <a:p>
            <a:pPr algn="ctr"/>
            <a:r>
              <a:rPr lang="en-US" sz="1600" b="1" dirty="0"/>
              <a:t>FINE DINING WITH WINE </a:t>
            </a:r>
            <a:r>
              <a:rPr lang="en-US" sz="1600" b="1" dirty="0" smtClean="0"/>
              <a:t>SERVICE</a:t>
            </a:r>
          </a:p>
          <a:p>
            <a:endParaRPr lang="en-US" sz="1400" dirty="0"/>
          </a:p>
          <a:p>
            <a:pPr marL="342900" lvl="0" indent="-342900">
              <a:buFont typeface="+mj-lt"/>
              <a:buAutoNum type="arabicPeriod"/>
            </a:pPr>
            <a:r>
              <a:rPr lang="en-US" sz="1600" dirty="0"/>
              <a:t>Welcoming / greeting the </a:t>
            </a:r>
            <a:r>
              <a:rPr lang="en-US" sz="1600" dirty="0" smtClean="0"/>
              <a:t>guests</a:t>
            </a:r>
            <a:endParaRPr lang="en-US" sz="1600" dirty="0"/>
          </a:p>
          <a:p>
            <a:pPr marL="342900" lvl="0" indent="-342900">
              <a:buFont typeface="+mj-lt"/>
              <a:buAutoNum type="arabicPeriod"/>
            </a:pPr>
            <a:r>
              <a:rPr lang="en-US" sz="1600" dirty="0"/>
              <a:t>Offering Before-Dinner Drinks (</a:t>
            </a:r>
            <a:r>
              <a:rPr lang="en-US" sz="1600" dirty="0" smtClean="0"/>
              <a:t>aperitifs)</a:t>
            </a:r>
            <a:endParaRPr lang="en-US" sz="1600" dirty="0"/>
          </a:p>
          <a:p>
            <a:pPr marL="342900" lvl="0" indent="-342900">
              <a:buFont typeface="+mj-lt"/>
              <a:buAutoNum type="arabicPeriod"/>
            </a:pPr>
            <a:r>
              <a:rPr lang="en-US" sz="1600" dirty="0"/>
              <a:t>Serving or Bread and </a:t>
            </a:r>
            <a:r>
              <a:rPr lang="en-US" sz="1600" dirty="0" smtClean="0"/>
              <a:t>butter</a:t>
            </a:r>
            <a:endParaRPr lang="en-US" sz="1600" dirty="0"/>
          </a:p>
          <a:p>
            <a:pPr marL="342900" lvl="0" indent="-342900">
              <a:buFont typeface="+mj-lt"/>
              <a:buAutoNum type="arabicPeriod"/>
            </a:pPr>
            <a:r>
              <a:rPr lang="en-US" sz="1600" dirty="0"/>
              <a:t>Presenting the </a:t>
            </a:r>
            <a:r>
              <a:rPr lang="en-US" sz="1600" dirty="0" smtClean="0"/>
              <a:t>menu</a:t>
            </a:r>
            <a:endParaRPr lang="en-US" sz="1600" dirty="0"/>
          </a:p>
          <a:p>
            <a:pPr marL="342900" lvl="0" indent="-342900">
              <a:buFont typeface="+mj-lt"/>
              <a:buAutoNum type="arabicPeriod"/>
            </a:pPr>
            <a:r>
              <a:rPr lang="en-US" sz="1600" dirty="0"/>
              <a:t>Serving before-dinner drinks (aperitifs</a:t>
            </a:r>
            <a:r>
              <a:rPr lang="en-US" sz="1600" dirty="0" smtClean="0"/>
              <a:t>)</a:t>
            </a:r>
            <a:endParaRPr lang="en-US" sz="1600" dirty="0"/>
          </a:p>
          <a:p>
            <a:pPr marL="342900" lvl="0" indent="-342900">
              <a:buFont typeface="+mj-lt"/>
              <a:buAutoNum type="arabicPeriod"/>
            </a:pPr>
            <a:r>
              <a:rPr lang="en-US" sz="1600" dirty="0"/>
              <a:t>Taking of food </a:t>
            </a:r>
            <a:r>
              <a:rPr lang="en-US" sz="1600" dirty="0" smtClean="0"/>
              <a:t>order</a:t>
            </a:r>
            <a:endParaRPr lang="en-US" sz="1600" dirty="0"/>
          </a:p>
          <a:p>
            <a:pPr marL="342900" lvl="0" indent="-342900">
              <a:buFont typeface="+mj-lt"/>
              <a:buAutoNum type="arabicPeriod"/>
            </a:pPr>
            <a:r>
              <a:rPr lang="en-US" sz="1600" dirty="0"/>
              <a:t>Placing/picking up food </a:t>
            </a:r>
            <a:r>
              <a:rPr lang="en-US" sz="1600" dirty="0" smtClean="0"/>
              <a:t>orders</a:t>
            </a:r>
            <a:endParaRPr lang="en-US" sz="1600" dirty="0"/>
          </a:p>
          <a:p>
            <a:pPr marL="342900" lvl="0" indent="-342900">
              <a:buFont typeface="+mj-lt"/>
              <a:buAutoNum type="arabicPeriod"/>
            </a:pPr>
            <a:r>
              <a:rPr lang="en-US" sz="1600" dirty="0"/>
              <a:t>Taking wine </a:t>
            </a:r>
            <a:r>
              <a:rPr lang="en-US" sz="1600" dirty="0" smtClean="0"/>
              <a:t>order</a:t>
            </a:r>
            <a:endParaRPr lang="en-US" sz="1600" dirty="0"/>
          </a:p>
          <a:p>
            <a:pPr marL="342900" lvl="0" indent="-342900">
              <a:buFont typeface="+mj-lt"/>
              <a:buAutoNum type="arabicPeriod"/>
            </a:pPr>
            <a:r>
              <a:rPr lang="en-US" sz="1600" dirty="0"/>
              <a:t>Completing the </a:t>
            </a:r>
            <a:r>
              <a:rPr lang="en-US" sz="1600" dirty="0" smtClean="0"/>
              <a:t>table-set-up</a:t>
            </a:r>
            <a:endParaRPr lang="en-US" sz="1600" dirty="0"/>
          </a:p>
          <a:p>
            <a:pPr marL="342900" lvl="0" indent="-342900">
              <a:buFont typeface="+mj-lt"/>
              <a:buAutoNum type="arabicPeriod"/>
            </a:pPr>
            <a:r>
              <a:rPr lang="en-US" sz="1600" dirty="0"/>
              <a:t>Clearing of aperitif </a:t>
            </a:r>
            <a:r>
              <a:rPr lang="en-US" sz="1600" dirty="0" smtClean="0"/>
              <a:t>glasses</a:t>
            </a:r>
            <a:endParaRPr lang="en-US" sz="1600" dirty="0"/>
          </a:p>
          <a:p>
            <a:pPr marL="342900" lvl="0" indent="-342900">
              <a:buFont typeface="+mj-lt"/>
              <a:buAutoNum type="arabicPeriod"/>
            </a:pPr>
            <a:r>
              <a:rPr lang="en-US" sz="1600" dirty="0"/>
              <a:t>Presenting and serving white </a:t>
            </a:r>
            <a:r>
              <a:rPr lang="en-US" sz="1600" dirty="0" smtClean="0"/>
              <a:t>wine</a:t>
            </a:r>
            <a:endParaRPr lang="en-US" sz="1600" dirty="0"/>
          </a:p>
          <a:p>
            <a:pPr marL="342900" lvl="0" indent="-342900">
              <a:buFont typeface="+mj-lt"/>
              <a:buAutoNum type="arabicPeriod"/>
            </a:pPr>
            <a:r>
              <a:rPr lang="en-US" sz="1600" dirty="0"/>
              <a:t>Serving appetizers, then </a:t>
            </a:r>
            <a:r>
              <a:rPr lang="en-US" sz="1600" dirty="0" smtClean="0"/>
              <a:t>soup</a:t>
            </a:r>
            <a:endParaRPr lang="en-US" sz="1600" dirty="0"/>
          </a:p>
          <a:p>
            <a:pPr marL="342900" lvl="0" indent="-342900">
              <a:buFont typeface="+mj-lt"/>
              <a:buAutoNum type="arabicPeriod"/>
            </a:pPr>
            <a:r>
              <a:rPr lang="en-US" sz="1600" dirty="0"/>
              <a:t>Cleaning of soiled </a:t>
            </a:r>
            <a:r>
              <a:rPr lang="en-US" sz="1600" dirty="0" smtClean="0"/>
              <a:t>dishes</a:t>
            </a:r>
            <a:endParaRPr lang="en-US" sz="1600" dirty="0"/>
          </a:p>
          <a:p>
            <a:pPr marL="342900" lvl="0" indent="-342900">
              <a:buFont typeface="+mj-lt"/>
              <a:buAutoNum type="arabicPeriod"/>
            </a:pPr>
            <a:r>
              <a:rPr lang="en-US" sz="1600" dirty="0"/>
              <a:t>Presenting and serving red </a:t>
            </a:r>
            <a:r>
              <a:rPr lang="en-US" sz="1600" dirty="0" smtClean="0"/>
              <a:t>wine</a:t>
            </a:r>
            <a:endParaRPr lang="en-US" sz="1600" dirty="0"/>
          </a:p>
          <a:p>
            <a:pPr marL="342900" lvl="0" indent="-342900">
              <a:buFont typeface="+mj-lt"/>
              <a:buAutoNum type="arabicPeriod"/>
            </a:pPr>
            <a:r>
              <a:rPr lang="en-US" sz="1600" dirty="0"/>
              <a:t>Serving the main course and side </a:t>
            </a:r>
            <a:r>
              <a:rPr lang="en-US" sz="1600" dirty="0" smtClean="0"/>
              <a:t>salad</a:t>
            </a:r>
            <a:endParaRPr lang="en-US" sz="1600" dirty="0"/>
          </a:p>
          <a:p>
            <a:pPr marL="342900" lvl="0" indent="-342900">
              <a:buFont typeface="+mj-lt"/>
              <a:buAutoNum type="arabicPeriod"/>
            </a:pPr>
            <a:r>
              <a:rPr lang="en-US" sz="1600" dirty="0"/>
              <a:t>Refilling red wine </a:t>
            </a:r>
            <a:r>
              <a:rPr lang="en-US" sz="1600" dirty="0" smtClean="0"/>
              <a:t>glass</a:t>
            </a:r>
            <a:endParaRPr lang="en-US" sz="1600" dirty="0"/>
          </a:p>
          <a:p>
            <a:pPr marL="342900" lvl="0" indent="-342900">
              <a:buFont typeface="+mj-lt"/>
              <a:buAutoNum type="arabicPeriod"/>
            </a:pPr>
            <a:r>
              <a:rPr lang="en-US" sz="1600" dirty="0"/>
              <a:t>Clearing red wine </a:t>
            </a:r>
            <a:r>
              <a:rPr lang="en-US" sz="1600" dirty="0" smtClean="0"/>
              <a:t>glass</a:t>
            </a:r>
            <a:endParaRPr lang="en-US" sz="1600" dirty="0"/>
          </a:p>
          <a:p>
            <a:pPr marL="342900" lvl="0" indent="-342900">
              <a:buFont typeface="+mj-lt"/>
              <a:buAutoNum type="arabicPeriod"/>
            </a:pPr>
            <a:r>
              <a:rPr lang="en-US" sz="1600" dirty="0"/>
              <a:t>Clearing soiled dishes, crumbing down of </a:t>
            </a:r>
            <a:r>
              <a:rPr lang="en-US" sz="1600" dirty="0" smtClean="0"/>
              <a:t>tables</a:t>
            </a:r>
            <a:endParaRPr lang="en-US" sz="1600" dirty="0"/>
          </a:p>
          <a:p>
            <a:pPr marL="342900" lvl="0" indent="-342900">
              <a:buFont typeface="+mj-lt"/>
              <a:buAutoNum type="arabicPeriod"/>
            </a:pPr>
            <a:r>
              <a:rPr lang="en-US" sz="1600" dirty="0"/>
              <a:t>Offering and serving </a:t>
            </a:r>
            <a:r>
              <a:rPr lang="en-US" sz="1600" dirty="0" smtClean="0"/>
              <a:t>dessert</a:t>
            </a:r>
            <a:endParaRPr lang="en-US" sz="1600" dirty="0"/>
          </a:p>
          <a:p>
            <a:pPr marL="342900" lvl="0" indent="-342900">
              <a:buFont typeface="+mj-lt"/>
              <a:buAutoNum type="arabicPeriod"/>
            </a:pPr>
            <a:r>
              <a:rPr lang="en-US" sz="1600" dirty="0"/>
              <a:t>Offering sweet cherries/sweet </a:t>
            </a:r>
            <a:r>
              <a:rPr lang="en-US" sz="1600" dirty="0" smtClean="0"/>
              <a:t>champagne</a:t>
            </a:r>
            <a:endParaRPr lang="en-US" sz="1600" dirty="0"/>
          </a:p>
          <a:p>
            <a:pPr marL="342900" lvl="0" indent="-342900">
              <a:buFont typeface="+mj-lt"/>
              <a:buAutoNum type="arabicPeriod"/>
            </a:pPr>
            <a:r>
              <a:rPr lang="en-US" sz="1600" dirty="0"/>
              <a:t>Offering/serving coffee and </a:t>
            </a:r>
            <a:r>
              <a:rPr lang="en-US" sz="1600" dirty="0" smtClean="0"/>
              <a:t>liqueurs</a:t>
            </a:r>
            <a:endParaRPr lang="en-US" sz="1600" dirty="0"/>
          </a:p>
          <a:p>
            <a:pPr marL="342900" lvl="0" indent="-342900">
              <a:buFont typeface="+mj-lt"/>
              <a:buAutoNum type="arabicPeriod"/>
            </a:pPr>
            <a:r>
              <a:rPr lang="en-US" sz="1600" dirty="0"/>
              <a:t>Presenting and setting the </a:t>
            </a:r>
            <a:r>
              <a:rPr lang="en-US" sz="1600" dirty="0" smtClean="0"/>
              <a:t>bill</a:t>
            </a:r>
            <a:endParaRPr lang="en-US" sz="1600" dirty="0"/>
          </a:p>
          <a:p>
            <a:pPr marL="342900" lvl="0" indent="-342900">
              <a:buFont typeface="+mj-lt"/>
              <a:buAutoNum type="arabicPeriod"/>
            </a:pPr>
            <a:r>
              <a:rPr lang="en-US" sz="1600" dirty="0"/>
              <a:t>Bidding goodbye/thanking the guest………………………………………………..	All </a:t>
            </a:r>
            <a:r>
              <a:rPr lang="en-US" sz="1600" dirty="0" smtClean="0"/>
              <a:t>staff</a:t>
            </a:r>
            <a:endParaRPr lang="en-US" sz="1600" dirty="0"/>
          </a:p>
          <a:p>
            <a:pPr algn="ctr"/>
            <a:endParaRPr lang="en-US" sz="1600" dirty="0"/>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lumMod val="85000"/>
            </a:schemeClr>
          </a:solidFill>
        </p:spPr>
        <p:txBody>
          <a:bodyPr/>
          <a:lstStyle/>
          <a:p>
            <a:r>
              <a:rPr lang="en-PH" b="1" dirty="0" smtClean="0"/>
              <a:t>Next subject</a:t>
            </a:r>
            <a:endParaRPr lang="en-US" b="1" dirty="0"/>
          </a:p>
        </p:txBody>
      </p:sp>
      <p:sp>
        <p:nvSpPr>
          <p:cNvPr id="3" name="Content Placeholder 2"/>
          <p:cNvSpPr>
            <a:spLocks noGrp="1"/>
          </p:cNvSpPr>
          <p:nvPr>
            <p:ph idx="1"/>
          </p:nvPr>
        </p:nvSpPr>
        <p:spPr/>
        <p:txBody>
          <a:bodyPr/>
          <a:lstStyle/>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556793"/>
            <a:ext cx="8229600" cy="1152128"/>
          </a:xfrm>
          <a:solidFill>
            <a:srgbClr val="FFFF00"/>
          </a:solidFill>
        </p:spPr>
        <p:txBody>
          <a:bodyPr>
            <a:normAutofit/>
          </a:bodyPr>
          <a:lstStyle/>
          <a:p>
            <a:pPr algn="ctr">
              <a:buNone/>
            </a:pPr>
            <a:r>
              <a:rPr lang="en-US" sz="4400" b="1" dirty="0" smtClean="0"/>
              <a:t>Do’s and Don’ts in the Restaurant </a:t>
            </a:r>
            <a:endParaRPr lang="en-US" sz="4400" b="1"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6712"/>
          </a:xfrm>
          <a:solidFill>
            <a:schemeClr val="accent5">
              <a:lumMod val="20000"/>
              <a:lumOff val="80000"/>
            </a:schemeClr>
          </a:solidFill>
        </p:spPr>
        <p:txBody>
          <a:bodyPr>
            <a:normAutofit/>
          </a:bodyPr>
          <a:lstStyle/>
          <a:p>
            <a:r>
              <a:rPr lang="en-US" dirty="0" smtClean="0"/>
              <a:t>DO’s</a:t>
            </a:r>
            <a:endParaRPr lang="en-US" dirty="0"/>
          </a:p>
        </p:txBody>
      </p:sp>
      <p:sp>
        <p:nvSpPr>
          <p:cNvPr id="3" name="Content Placeholder 2"/>
          <p:cNvSpPr>
            <a:spLocks noGrp="1"/>
          </p:cNvSpPr>
          <p:nvPr>
            <p:ph idx="1"/>
          </p:nvPr>
        </p:nvSpPr>
        <p:spPr>
          <a:xfrm>
            <a:off x="0" y="836712"/>
            <a:ext cx="9144000" cy="6021288"/>
          </a:xfrm>
        </p:spPr>
        <p:txBody>
          <a:bodyPr>
            <a:normAutofit fontScale="85000" lnSpcReduction="20000"/>
          </a:bodyPr>
          <a:lstStyle/>
          <a:p>
            <a:pPr marL="514350" indent="-514350">
              <a:buFont typeface="+mj-lt"/>
              <a:buAutoNum type="arabicPeriod"/>
            </a:pPr>
            <a:r>
              <a:rPr lang="en-US" dirty="0"/>
              <a:t>Acknowledge the guest Smile</a:t>
            </a:r>
          </a:p>
          <a:p>
            <a:pPr marL="514350" indent="-514350">
              <a:buFont typeface="+mj-lt"/>
              <a:buAutoNum type="arabicPeriod"/>
            </a:pPr>
            <a:r>
              <a:rPr lang="en-US" dirty="0"/>
              <a:t>Answer all customers questions</a:t>
            </a:r>
          </a:p>
          <a:p>
            <a:pPr marL="514350" indent="-514350">
              <a:buFont typeface="+mj-lt"/>
              <a:buAutoNum type="arabicPeriod"/>
            </a:pPr>
            <a:r>
              <a:rPr lang="en-US" dirty="0"/>
              <a:t>Pull chairs when customers seat</a:t>
            </a:r>
          </a:p>
          <a:p>
            <a:pPr marL="514350" indent="-514350">
              <a:buFont typeface="+mj-lt"/>
              <a:buAutoNum type="arabicPeriod"/>
            </a:pPr>
            <a:r>
              <a:rPr lang="en-US" dirty="0"/>
              <a:t>down or get up to leave</a:t>
            </a:r>
          </a:p>
          <a:p>
            <a:pPr marL="514350" indent="-514350">
              <a:buFont typeface="+mj-lt"/>
              <a:buAutoNum type="arabicPeriod"/>
            </a:pPr>
            <a:r>
              <a:rPr lang="en-US" dirty="0"/>
              <a:t>Give directions to the guests</a:t>
            </a:r>
          </a:p>
          <a:p>
            <a:pPr marL="514350" indent="-514350">
              <a:buFont typeface="+mj-lt"/>
              <a:buAutoNum type="arabicPeriod"/>
            </a:pPr>
            <a:r>
              <a:rPr lang="en-US" dirty="0"/>
              <a:t>Act dignified, be proud</a:t>
            </a:r>
          </a:p>
          <a:p>
            <a:pPr marL="514350" indent="-514350">
              <a:buFont typeface="+mj-lt"/>
              <a:buAutoNum type="arabicPeriod"/>
            </a:pPr>
            <a:r>
              <a:rPr lang="en-US" dirty="0"/>
              <a:t>Be polite and helpful</a:t>
            </a:r>
          </a:p>
          <a:p>
            <a:pPr marL="514350" indent="-514350">
              <a:buFont typeface="+mj-lt"/>
              <a:buAutoNum type="arabicPeriod"/>
            </a:pPr>
            <a:r>
              <a:rPr lang="en-US" dirty="0"/>
              <a:t>Place silverware on the table before</a:t>
            </a:r>
          </a:p>
          <a:p>
            <a:pPr marL="514350" indent="-514350">
              <a:buFont typeface="+mj-lt"/>
              <a:buAutoNum type="arabicPeriod"/>
            </a:pPr>
            <a:r>
              <a:rPr lang="en-US" dirty="0"/>
              <a:t>food is served</a:t>
            </a:r>
          </a:p>
          <a:p>
            <a:pPr marL="514350" indent="-514350">
              <a:buFont typeface="+mj-lt"/>
              <a:buAutoNum type="arabicPeriod"/>
            </a:pPr>
            <a:r>
              <a:rPr lang="en-US" dirty="0"/>
              <a:t>Ask for help when needed</a:t>
            </a:r>
          </a:p>
          <a:p>
            <a:pPr marL="514350" indent="-514350">
              <a:buFont typeface="+mj-lt"/>
              <a:buAutoNum type="arabicPeriod"/>
            </a:pPr>
            <a:r>
              <a:rPr lang="en-US" dirty="0"/>
              <a:t>Ask the guest to repeat the order in</a:t>
            </a:r>
          </a:p>
          <a:p>
            <a:pPr marL="514350" indent="-514350">
              <a:buFont typeface="+mj-lt"/>
              <a:buAutoNum type="arabicPeriod"/>
            </a:pPr>
            <a:r>
              <a:rPr lang="en-US" dirty="0"/>
              <a:t>case you have missed something</a:t>
            </a:r>
          </a:p>
          <a:p>
            <a:pPr marL="514350" indent="-514350">
              <a:buFont typeface="+mj-lt"/>
              <a:buAutoNum type="arabicPeriod"/>
            </a:pPr>
            <a:r>
              <a:rPr lang="en-US" dirty="0"/>
              <a:t>Look healthy and well groomed</a:t>
            </a:r>
          </a:p>
          <a:p>
            <a:pPr marL="514350" indent="-514350">
              <a:buFont typeface="+mj-lt"/>
              <a:buAutoNum type="arabicPeriod"/>
            </a:pPr>
            <a:r>
              <a:rPr lang="en-US" dirty="0"/>
              <a:t>Perform your duties gracefully</a:t>
            </a:r>
          </a:p>
          <a:p>
            <a:pPr marL="514350" indent="-514350">
              <a:buFont typeface="+mj-lt"/>
              <a:buAutoNum type="arabicPeriod"/>
            </a:pP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60648"/>
            <a:ext cx="9144000" cy="5865515"/>
          </a:xfrm>
        </p:spPr>
        <p:txBody>
          <a:bodyPr>
            <a:normAutofit fontScale="85000" lnSpcReduction="20000"/>
          </a:bodyPr>
          <a:lstStyle/>
          <a:p>
            <a:pPr marL="514350" indent="-514350">
              <a:buFont typeface="+mj-lt"/>
              <a:buAutoNum type="arabicPeriod" startAt="15"/>
            </a:pPr>
            <a:r>
              <a:rPr lang="en-US" dirty="0"/>
              <a:t>Place yourself in such a way that you</a:t>
            </a:r>
          </a:p>
          <a:p>
            <a:pPr marL="514350" indent="-514350">
              <a:buFont typeface="+mj-lt"/>
              <a:buAutoNum type="arabicPeriod" startAt="15"/>
            </a:pPr>
            <a:r>
              <a:rPr lang="en-US" dirty="0"/>
              <a:t>can observe your tables</a:t>
            </a:r>
          </a:p>
          <a:p>
            <a:pPr marL="514350" indent="-514350">
              <a:buFont typeface="+mj-lt"/>
              <a:buAutoNum type="arabicPeriod" startAt="15"/>
            </a:pPr>
            <a:r>
              <a:rPr lang="en-US" dirty="0"/>
              <a:t>Prevent complaints</a:t>
            </a:r>
          </a:p>
          <a:p>
            <a:pPr marL="514350" indent="-514350">
              <a:buFont typeface="+mj-lt"/>
              <a:buAutoNum type="arabicPeriod" startAt="15"/>
            </a:pPr>
            <a:r>
              <a:rPr lang="en-US" dirty="0"/>
              <a:t>Anticipate customer's needs</a:t>
            </a:r>
          </a:p>
          <a:p>
            <a:pPr marL="514350" indent="-514350">
              <a:buFont typeface="+mj-lt"/>
              <a:buAutoNum type="arabicPeriod" startAt="15"/>
            </a:pPr>
            <a:r>
              <a:rPr lang="en-US" dirty="0"/>
              <a:t>Offer suggestions when asked</a:t>
            </a:r>
          </a:p>
          <a:p>
            <a:pPr marL="514350" indent="-514350">
              <a:buFont typeface="+mj-lt"/>
              <a:buAutoNum type="arabicPeriod" startAt="15"/>
            </a:pPr>
            <a:r>
              <a:rPr lang="en-US" dirty="0"/>
              <a:t>Treat bad tippers with same courtesy</a:t>
            </a:r>
          </a:p>
          <a:p>
            <a:pPr marL="514350" indent="-514350">
              <a:buFont typeface="+mj-lt"/>
              <a:buAutoNum type="arabicPeriod" startAt="15"/>
            </a:pPr>
            <a:r>
              <a:rPr lang="en-US" dirty="0"/>
              <a:t>generous customers</a:t>
            </a:r>
          </a:p>
          <a:p>
            <a:pPr marL="514350" indent="-514350">
              <a:buFont typeface="+mj-lt"/>
              <a:buAutoNum type="arabicPeriod" startAt="15"/>
            </a:pPr>
            <a:r>
              <a:rPr lang="en-US" dirty="0"/>
              <a:t>Carry on you: matches, pen, </a:t>
            </a:r>
            <a:r>
              <a:rPr lang="en-US" dirty="0" err="1"/>
              <a:t>crumber</a:t>
            </a:r>
            <a:endParaRPr lang="en-US" dirty="0"/>
          </a:p>
          <a:p>
            <a:pPr marL="514350" indent="-514350">
              <a:buFont typeface="+mj-lt"/>
              <a:buAutoNum type="arabicPeriod" startAt="15"/>
            </a:pPr>
            <a:r>
              <a:rPr lang="en-US" dirty="0"/>
              <a:t>and wine opener, at all times</a:t>
            </a:r>
          </a:p>
          <a:p>
            <a:pPr marL="514350" indent="-514350">
              <a:buFont typeface="+mj-lt"/>
              <a:buAutoNum type="arabicPeriod" startAt="15"/>
            </a:pPr>
            <a:r>
              <a:rPr lang="en-US" dirty="0"/>
              <a:t>Take food back immediately if guest</a:t>
            </a:r>
          </a:p>
          <a:p>
            <a:pPr marL="514350" indent="-514350">
              <a:buFont typeface="+mj-lt"/>
              <a:buAutoNum type="arabicPeriod" startAt="15"/>
            </a:pPr>
            <a:r>
              <a:rPr lang="en-US" dirty="0"/>
              <a:t>did not like it</a:t>
            </a:r>
          </a:p>
          <a:p>
            <a:pPr marL="514350" indent="-514350">
              <a:buFont typeface="+mj-lt"/>
              <a:buAutoNum type="arabicPeriod" startAt="15"/>
            </a:pPr>
            <a:r>
              <a:rPr lang="en-US" dirty="0"/>
              <a:t>Treat customers as you would like to you be treated</a:t>
            </a:r>
          </a:p>
          <a:p>
            <a:pPr marL="514350" indent="-514350">
              <a:buFont typeface="+mj-lt"/>
              <a:buAutoNum type="arabicPeriod" startAt="15"/>
            </a:pPr>
            <a:r>
              <a:rPr lang="en-US" dirty="0"/>
              <a:t>Ask customers to come back</a:t>
            </a:r>
          </a:p>
          <a:p>
            <a:pPr marL="514350" indent="-514350">
              <a:buFont typeface="+mj-lt"/>
              <a:buAutoNum type="arabicPeriod" startAt="15"/>
            </a:pP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75856" y="0"/>
            <a:ext cx="3672408" cy="836712"/>
          </a:xfrm>
          <a:solidFill>
            <a:srgbClr val="FF7C80"/>
          </a:solidFill>
        </p:spPr>
        <p:txBody>
          <a:bodyPr>
            <a:normAutofit/>
          </a:bodyPr>
          <a:lstStyle/>
          <a:p>
            <a:r>
              <a:rPr lang="en-US" b="1" dirty="0"/>
              <a:t>DON'T</a:t>
            </a:r>
          </a:p>
        </p:txBody>
      </p:sp>
      <p:sp>
        <p:nvSpPr>
          <p:cNvPr id="3" name="Content Placeholder 2"/>
          <p:cNvSpPr>
            <a:spLocks noGrp="1"/>
          </p:cNvSpPr>
          <p:nvPr>
            <p:ph idx="1"/>
          </p:nvPr>
        </p:nvSpPr>
        <p:spPr>
          <a:xfrm>
            <a:off x="0" y="908720"/>
            <a:ext cx="8686800" cy="5217443"/>
          </a:xfrm>
        </p:spPr>
        <p:txBody>
          <a:bodyPr>
            <a:normAutofit fontScale="70000" lnSpcReduction="20000"/>
          </a:bodyPr>
          <a:lstStyle/>
          <a:p>
            <a:pPr marL="514350" indent="-514350">
              <a:buFont typeface="+mj-lt"/>
              <a:buAutoNum type="arabicPeriod"/>
            </a:pPr>
            <a:r>
              <a:rPr lang="en-US" dirty="0"/>
              <a:t>Address guests but as Sir or Madam </a:t>
            </a:r>
            <a:endParaRPr lang="en-US" dirty="0" smtClean="0"/>
          </a:p>
          <a:p>
            <a:pPr marL="514350" indent="-514350">
              <a:buFont typeface="+mj-lt"/>
              <a:buAutoNum type="arabicPeriod"/>
            </a:pPr>
            <a:r>
              <a:rPr lang="en-US" dirty="0" smtClean="0"/>
              <a:t>Be </a:t>
            </a:r>
            <a:r>
              <a:rPr lang="en-US" dirty="0"/>
              <a:t>moody</a:t>
            </a:r>
          </a:p>
          <a:p>
            <a:pPr marL="514350" indent="-514350">
              <a:buFont typeface="+mj-lt"/>
              <a:buAutoNum type="arabicPeriod"/>
            </a:pPr>
            <a:r>
              <a:rPr lang="en-US" dirty="0"/>
              <a:t>Comb your hair or touch your face </a:t>
            </a:r>
            <a:endParaRPr lang="en-US" dirty="0" smtClean="0"/>
          </a:p>
          <a:p>
            <a:pPr marL="514350" indent="-514350">
              <a:buFont typeface="+mj-lt"/>
              <a:buAutoNum type="arabicPeriod"/>
            </a:pPr>
            <a:r>
              <a:rPr lang="en-US" dirty="0" smtClean="0"/>
              <a:t>Lean </a:t>
            </a:r>
            <a:r>
              <a:rPr lang="en-US" dirty="0"/>
              <a:t>on walls or posts </a:t>
            </a:r>
            <a:endParaRPr lang="en-US" dirty="0" smtClean="0"/>
          </a:p>
          <a:p>
            <a:pPr marL="514350" indent="-514350">
              <a:buFont typeface="+mj-lt"/>
              <a:buAutoNum type="arabicPeriod"/>
            </a:pPr>
            <a:r>
              <a:rPr lang="en-US" dirty="0" smtClean="0"/>
              <a:t>Talk </a:t>
            </a:r>
            <a:r>
              <a:rPr lang="en-US" dirty="0"/>
              <a:t>loudly</a:t>
            </a:r>
          </a:p>
          <a:p>
            <a:pPr marL="514350" indent="-514350">
              <a:buFont typeface="+mj-lt"/>
              <a:buAutoNum type="arabicPeriod"/>
            </a:pPr>
            <a:r>
              <a:rPr lang="en-US" dirty="0"/>
              <a:t>Put hands in your pockets </a:t>
            </a:r>
            <a:endParaRPr lang="en-US" dirty="0" smtClean="0"/>
          </a:p>
          <a:p>
            <a:pPr marL="514350" indent="-514350">
              <a:buFont typeface="+mj-lt"/>
              <a:buAutoNum type="arabicPeriod"/>
            </a:pPr>
            <a:r>
              <a:rPr lang="en-US" dirty="0" smtClean="0"/>
              <a:t>Sneeze </a:t>
            </a:r>
            <a:r>
              <a:rPr lang="en-US" dirty="0"/>
              <a:t>or cough </a:t>
            </a:r>
            <a:endParaRPr lang="en-US" dirty="0" smtClean="0"/>
          </a:p>
          <a:p>
            <a:pPr marL="514350" indent="-514350">
              <a:buFont typeface="+mj-lt"/>
              <a:buAutoNum type="arabicPeriod"/>
            </a:pPr>
            <a:r>
              <a:rPr lang="en-US" dirty="0" smtClean="0"/>
              <a:t>Comment </a:t>
            </a:r>
            <a:r>
              <a:rPr lang="en-US" dirty="0"/>
              <a:t>about the customers </a:t>
            </a:r>
            <a:endParaRPr lang="en-US" dirty="0" smtClean="0"/>
          </a:p>
          <a:p>
            <a:pPr marL="514350" indent="-514350">
              <a:buFont typeface="+mj-lt"/>
              <a:buAutoNum type="arabicPeriod"/>
            </a:pPr>
            <a:r>
              <a:rPr lang="en-US" dirty="0" smtClean="0"/>
              <a:t>Leave </a:t>
            </a:r>
            <a:r>
              <a:rPr lang="en-US" dirty="0"/>
              <a:t>your tables from your sight </a:t>
            </a:r>
            <a:endParaRPr lang="en-US" dirty="0" smtClean="0"/>
          </a:p>
          <a:p>
            <a:pPr marL="514350" indent="-514350">
              <a:buFont typeface="+mj-lt"/>
              <a:buAutoNum type="arabicPeriod"/>
            </a:pPr>
            <a:r>
              <a:rPr lang="en-US" dirty="0" smtClean="0"/>
              <a:t>Argue </a:t>
            </a:r>
            <a:r>
              <a:rPr lang="en-US" dirty="0"/>
              <a:t>with the guest </a:t>
            </a:r>
            <a:endParaRPr lang="en-US" dirty="0" smtClean="0"/>
          </a:p>
          <a:p>
            <a:pPr marL="514350" indent="-514350">
              <a:buFont typeface="+mj-lt"/>
              <a:buAutoNum type="arabicPeriod"/>
            </a:pPr>
            <a:r>
              <a:rPr lang="en-US" dirty="0" smtClean="0"/>
              <a:t>Go </a:t>
            </a:r>
            <a:r>
              <a:rPr lang="en-US" dirty="0"/>
              <a:t>in any direction with empty hands </a:t>
            </a:r>
            <a:endParaRPr lang="en-US" dirty="0" smtClean="0"/>
          </a:p>
          <a:p>
            <a:pPr marL="514350" indent="-514350">
              <a:buFont typeface="+mj-lt"/>
              <a:buAutoNum type="arabicPeriod"/>
            </a:pPr>
            <a:r>
              <a:rPr lang="en-US" dirty="0" smtClean="0"/>
              <a:t>Leave </a:t>
            </a:r>
            <a:r>
              <a:rPr lang="en-US" dirty="0"/>
              <a:t>your station unattended, even in an emergency without telling the supervisor</a:t>
            </a:r>
          </a:p>
          <a:p>
            <a:pPr marL="514350" indent="-514350">
              <a:buFont typeface="+mj-lt"/>
              <a:buAutoNum type="arabicPeriod"/>
            </a:pPr>
            <a:r>
              <a:rPr lang="en-US" dirty="0"/>
              <a:t>Congregate in groups more than two at the time</a:t>
            </a:r>
          </a:p>
          <a:p>
            <a:pPr marL="514350" indent="-514350">
              <a:buFont typeface="+mj-lt"/>
              <a:buAutoNum type="arabicPeriod"/>
            </a:pP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55776" y="274638"/>
            <a:ext cx="3600400" cy="778098"/>
          </a:xfrm>
          <a:solidFill>
            <a:srgbClr val="FF7C80"/>
          </a:solidFill>
        </p:spPr>
        <p:txBody>
          <a:bodyPr>
            <a:normAutofit/>
          </a:bodyPr>
          <a:lstStyle/>
          <a:p>
            <a:r>
              <a:rPr lang="en-US" b="1" dirty="0" smtClean="0"/>
              <a:t>Don’t</a:t>
            </a:r>
            <a:endParaRPr lang="en-US" b="1" dirty="0"/>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rabicPeriod" startAt="14"/>
            </a:pPr>
            <a:r>
              <a:rPr lang="en-US" dirty="0"/>
              <a:t>Show visible effort or stress yourself when performing your </a:t>
            </a:r>
            <a:r>
              <a:rPr lang="en-US" dirty="0" smtClean="0"/>
              <a:t>duties.</a:t>
            </a:r>
          </a:p>
          <a:p>
            <a:pPr marL="514350" indent="-514350">
              <a:buFont typeface="+mj-lt"/>
              <a:buAutoNum type="arabicPeriod" startAt="14"/>
            </a:pPr>
            <a:r>
              <a:rPr lang="en-US" dirty="0" smtClean="0"/>
              <a:t> </a:t>
            </a:r>
            <a:r>
              <a:rPr lang="en-US" dirty="0"/>
              <a:t>Let customers look around for some­body or something and not </a:t>
            </a:r>
            <a:r>
              <a:rPr lang="en-US" dirty="0" smtClean="0"/>
              <a:t>check.</a:t>
            </a:r>
          </a:p>
          <a:p>
            <a:pPr marL="514350" indent="-514350">
              <a:buFont typeface="+mj-lt"/>
              <a:buAutoNum type="arabicPeriod" startAt="14"/>
            </a:pPr>
            <a:r>
              <a:rPr lang="en-US" dirty="0" smtClean="0"/>
              <a:t> </a:t>
            </a:r>
            <a:r>
              <a:rPr lang="en-US" dirty="0"/>
              <a:t>Complaint about your job or the </a:t>
            </a:r>
            <a:r>
              <a:rPr lang="en-US" dirty="0" smtClean="0"/>
              <a:t>establishment </a:t>
            </a:r>
            <a:r>
              <a:rPr lang="en-US" dirty="0"/>
              <a:t>to the </a:t>
            </a:r>
            <a:r>
              <a:rPr lang="en-US" dirty="0" smtClean="0"/>
              <a:t>guests.</a:t>
            </a:r>
          </a:p>
          <a:p>
            <a:pPr marL="514350" indent="-514350">
              <a:buFont typeface="+mj-lt"/>
              <a:buAutoNum type="arabicPeriod" startAt="14"/>
            </a:pPr>
            <a:r>
              <a:rPr lang="en-US" dirty="0" smtClean="0"/>
              <a:t> </a:t>
            </a:r>
            <a:r>
              <a:rPr lang="en-US" dirty="0"/>
              <a:t>Never ask who gets what, when you approach the table with </a:t>
            </a:r>
            <a:r>
              <a:rPr lang="en-US" dirty="0" smtClean="0"/>
              <a:t>food.</a:t>
            </a:r>
          </a:p>
          <a:p>
            <a:pPr marL="514350" indent="-514350">
              <a:buFont typeface="+mj-lt"/>
              <a:buAutoNum type="arabicPeriod" startAt="14"/>
            </a:pPr>
            <a:r>
              <a:rPr lang="en-US" dirty="0" smtClean="0"/>
              <a:t> </a:t>
            </a:r>
            <a:r>
              <a:rPr lang="en-US" dirty="0"/>
              <a:t>Serve coffee without sugar, teaspoon and cream already on the </a:t>
            </a:r>
            <a:r>
              <a:rPr lang="en-US" dirty="0" smtClean="0"/>
              <a:t>table.</a:t>
            </a:r>
          </a:p>
          <a:p>
            <a:pPr marL="514350" indent="-514350">
              <a:buFont typeface="+mj-lt"/>
              <a:buAutoNum type="arabicPeriod" startAt="14"/>
            </a:pPr>
            <a:r>
              <a:rPr lang="en-US" dirty="0" smtClean="0"/>
              <a:t> </a:t>
            </a:r>
            <a:r>
              <a:rPr lang="en-US" dirty="0"/>
              <a:t>Present to the guest a plate of </a:t>
            </a:r>
            <a:r>
              <a:rPr lang="en-US" dirty="0" smtClean="0"/>
              <a:t>food your self  </a:t>
            </a:r>
            <a:r>
              <a:rPr lang="en-US" dirty="0"/>
              <a:t>would not </a:t>
            </a:r>
            <a:r>
              <a:rPr lang="en-US" dirty="0" smtClean="0"/>
              <a:t>eat.</a:t>
            </a:r>
          </a:p>
          <a:p>
            <a:pPr marL="514350" indent="-514350">
              <a:buFont typeface="+mj-lt"/>
              <a:buAutoNum type="arabicPeriod" startAt="14"/>
            </a:pPr>
            <a:r>
              <a:rPr lang="en-US" dirty="0" smtClean="0"/>
              <a:t>Be </a:t>
            </a:r>
            <a:r>
              <a:rPr lang="en-US" dirty="0"/>
              <a:t>flirtatious</a:t>
            </a:r>
          </a:p>
          <a:p>
            <a:pPr marL="514350" indent="-514350">
              <a:buFont typeface="+mj-lt"/>
              <a:buAutoNum type="arabicPeriod" startAt="14"/>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52736"/>
            <a:ext cx="8686800" cy="5073427"/>
          </a:xfrm>
        </p:spPr>
        <p:txBody>
          <a:bodyPr>
            <a:normAutofit fontScale="92500" lnSpcReduction="20000"/>
          </a:bodyPr>
          <a:lstStyle/>
          <a:p>
            <a:pPr>
              <a:buNone/>
            </a:pPr>
            <a:r>
              <a:rPr lang="en-US" b="1" i="1" dirty="0" smtClean="0">
                <a:solidFill>
                  <a:srgbClr val="C00000"/>
                </a:solidFill>
              </a:rPr>
              <a:t>3. The Confident Waiter:</a:t>
            </a:r>
            <a:endParaRPr lang="en-US" b="1" dirty="0" smtClean="0">
              <a:solidFill>
                <a:srgbClr val="C00000"/>
              </a:solidFill>
            </a:endParaRPr>
          </a:p>
          <a:p>
            <a:pPr>
              <a:buNone/>
            </a:pPr>
            <a:r>
              <a:rPr lang="en-US" dirty="0" smtClean="0"/>
              <a:t> </a:t>
            </a:r>
          </a:p>
          <a:p>
            <a:pPr hangingPunct="0">
              <a:buNone/>
            </a:pPr>
            <a:r>
              <a:rPr lang="en-US" dirty="0" smtClean="0"/>
              <a:t>This is you. You know what you are doing; you have a job to do and you know how to do it. Your movement is purposeful: if you go to the kitchen you are going for a reason. Not just appear busy</a:t>
            </a:r>
          </a:p>
          <a:p>
            <a:pPr>
              <a:buNone/>
            </a:pPr>
            <a:r>
              <a:rPr lang="en-US" dirty="0" smtClean="0"/>
              <a:t/>
            </a:r>
            <a:br>
              <a:rPr lang="en-US" dirty="0" smtClean="0"/>
            </a:br>
            <a:r>
              <a:rPr lang="en-US" dirty="0" smtClean="0"/>
              <a:t> </a:t>
            </a:r>
          </a:p>
          <a:p>
            <a:pPr>
              <a:buNone/>
            </a:pPr>
            <a:r>
              <a:rPr lang="en-US" dirty="0" smtClean="0"/>
              <a:t> </a:t>
            </a:r>
          </a:p>
          <a:p>
            <a:pPr>
              <a:buNone/>
            </a:pPr>
            <a:r>
              <a:rPr lang="en-US" dirty="0" smtClean="0"/>
              <a:t> </a:t>
            </a:r>
          </a:p>
          <a:p>
            <a:pPr>
              <a:buNone/>
            </a:pPr>
            <a:r>
              <a:rPr lang="en-US" dirty="0" smtClean="0"/>
              <a:t> </a:t>
            </a:r>
          </a:p>
          <a:p>
            <a:pPr>
              <a:buNone/>
            </a:pPr>
            <a:endParaRPr lang="en-US" dirty="0" smtClean="0"/>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908720"/>
            <a:ext cx="8964488" cy="5760640"/>
          </a:xfrm>
        </p:spPr>
        <p:txBody>
          <a:bodyPr>
            <a:normAutofit/>
          </a:bodyPr>
          <a:lstStyle/>
          <a:p>
            <a:pPr hangingPunct="0">
              <a:buNone/>
            </a:pPr>
            <a:r>
              <a:rPr lang="en-US" sz="2400" dirty="0"/>
              <a:t>(or dummy waiter) is a piece of furniture with shelves and cupboards, spacious enough to hold all linen, cutlery, crockery, and </a:t>
            </a:r>
            <a:r>
              <a:rPr lang="en-US" sz="2400" dirty="0" smtClean="0"/>
              <a:t> etc. for </a:t>
            </a:r>
            <a:r>
              <a:rPr lang="en-US" sz="2400" dirty="0"/>
              <a:t>service to a particular number of coves. The smooth functioning of service in the given covers will depend on how thoroughly the sideboard has been prepared.</a:t>
            </a:r>
          </a:p>
          <a:p>
            <a:pPr>
              <a:buNone/>
            </a:pPr>
            <a:r>
              <a:rPr lang="en-US" sz="2400" dirty="0"/>
              <a:t> </a:t>
            </a:r>
          </a:p>
          <a:p>
            <a:pPr>
              <a:buNone/>
            </a:pPr>
            <a:r>
              <a:rPr lang="en-US" sz="2400" dirty="0"/>
              <a:t>Before a restaurant opens the sideboard must be equipped with the following items:</a:t>
            </a:r>
          </a:p>
          <a:p>
            <a:pPr>
              <a:buNone/>
            </a:pPr>
            <a:r>
              <a:rPr lang="en-US" sz="2400" dirty="0"/>
              <a:t/>
            </a:r>
            <a:br>
              <a:rPr lang="en-US" sz="2400" dirty="0"/>
            </a:br>
            <a:endParaRPr lang="en-US" sz="2400" dirty="0"/>
          </a:p>
        </p:txBody>
      </p:sp>
      <p:sp>
        <p:nvSpPr>
          <p:cNvPr id="4" name="Rectangle 3"/>
          <p:cNvSpPr/>
          <p:nvPr/>
        </p:nvSpPr>
        <p:spPr>
          <a:xfrm>
            <a:off x="2195736" y="0"/>
            <a:ext cx="4248472" cy="923330"/>
          </a:xfrm>
          <a:prstGeom prst="rect">
            <a:avLst/>
          </a:prstGeom>
          <a:noFill/>
        </p:spPr>
        <p:txBody>
          <a:bodyPr wrap="square" lIns="91440" tIns="45720" rIns="91440" bIns="45720">
            <a:spAutoFit/>
          </a:bodyPr>
          <a:lstStyle/>
          <a:p>
            <a:pPr algn="ctr"/>
            <a:r>
              <a:rPr lang="en-US" sz="5400" b="1" i="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sideboard</a:t>
            </a:r>
            <a:endParaRPr lang="en-US" sz="5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60648"/>
            <a:ext cx="8686800" cy="5865515"/>
          </a:xfrm>
        </p:spPr>
        <p:txBody>
          <a:bodyPr>
            <a:normAutofit/>
          </a:bodyPr>
          <a:lstStyle/>
          <a:p>
            <a:pPr marL="514350" lvl="0" indent="-514350" hangingPunct="0">
              <a:buFont typeface="+mj-lt"/>
              <a:buAutoNum type="arabicPeriod"/>
            </a:pPr>
            <a:r>
              <a:rPr lang="en-US" sz="2000" dirty="0"/>
              <a:t>Cold water in jugs with under plates and napkins to cover </a:t>
            </a:r>
          </a:p>
          <a:p>
            <a:pPr marL="514350" lvl="0" indent="-514350" hangingPunct="0">
              <a:buFont typeface="+mj-lt"/>
              <a:buAutoNum type="arabicPeriod"/>
            </a:pPr>
            <a:r>
              <a:rPr lang="en-US" sz="2000" dirty="0"/>
              <a:t>All-important </a:t>
            </a:r>
            <a:r>
              <a:rPr lang="en-US" sz="2000" dirty="0" smtClean="0"/>
              <a:t>preparatory </a:t>
            </a:r>
            <a:r>
              <a:rPr lang="en-US" sz="2000" dirty="0"/>
              <a:t>sauces, such as Worcestershire sauces, Tabasco sauces, tomato ketchup, </a:t>
            </a:r>
            <a:r>
              <a:rPr lang="en-US" sz="2000" dirty="0" err="1"/>
              <a:t>Maggi</a:t>
            </a:r>
            <a:r>
              <a:rPr lang="en-US" sz="2000" dirty="0"/>
              <a:t> sauce, JP/HP sauces (The waiter should ensure that the necks of the bottles are cleaned). </a:t>
            </a:r>
          </a:p>
          <a:p>
            <a:pPr marL="514350" lvl="0" indent="-514350" hangingPunct="0">
              <a:buFont typeface="+mj-lt"/>
              <a:buAutoNum type="arabicPeriod"/>
            </a:pPr>
            <a:r>
              <a:rPr lang="en-US" sz="2000" dirty="0"/>
              <a:t>Toothpicks in toothpick holders </a:t>
            </a:r>
          </a:p>
          <a:p>
            <a:pPr marL="514350" lvl="0" indent="-514350" hangingPunct="0">
              <a:buFont typeface="+mj-lt"/>
              <a:buAutoNum type="arabicPeriod"/>
            </a:pPr>
            <a:r>
              <a:rPr lang="en-US" sz="2000" dirty="0"/>
              <a:t>Sugar bowls- for both brown and white sugar with teaspoons for each. </a:t>
            </a:r>
          </a:p>
          <a:p>
            <a:pPr marL="514350" lvl="0" indent="-514350" hangingPunct="0">
              <a:buFont typeface="+mj-lt"/>
              <a:buAutoNum type="arabicPeriod"/>
            </a:pPr>
            <a:r>
              <a:rPr lang="en-US" sz="2000" dirty="0"/>
              <a:t>Sugar dredger. </a:t>
            </a:r>
          </a:p>
          <a:p>
            <a:pPr marL="514350" lvl="0" indent="-514350" hangingPunct="0">
              <a:buFont typeface="+mj-lt"/>
              <a:buAutoNum type="arabicPeriod"/>
            </a:pPr>
            <a:r>
              <a:rPr lang="en-US" sz="2000" dirty="0"/>
              <a:t>Hot plates and order taking pads. </a:t>
            </a:r>
          </a:p>
          <a:p>
            <a:pPr marL="514350" lvl="0" indent="-514350" hangingPunct="0">
              <a:buFont typeface="+mj-lt"/>
              <a:buAutoNum type="arabicPeriod"/>
            </a:pPr>
            <a:r>
              <a:rPr lang="en-US" sz="2000" dirty="0"/>
              <a:t>Straw holders. </a:t>
            </a:r>
          </a:p>
          <a:p>
            <a:pPr marL="514350" lvl="0" indent="-514350" hangingPunct="0">
              <a:buFont typeface="+mj-lt"/>
              <a:buAutoNum type="arabicPeriod"/>
            </a:pPr>
            <a:r>
              <a:rPr lang="en-US" sz="2000" dirty="0" smtClean="0"/>
              <a:t>Bread-boats </a:t>
            </a:r>
            <a:r>
              <a:rPr lang="en-US" sz="2000" dirty="0"/>
              <a:t>or baskets with assortment of rolls and sticks. </a:t>
            </a:r>
          </a:p>
          <a:p>
            <a:pPr marL="514350" lvl="0" indent="-514350" hangingPunct="0">
              <a:buFont typeface="+mj-lt"/>
              <a:buAutoNum type="arabicPeriod"/>
            </a:pPr>
            <a:r>
              <a:rPr lang="en-US" sz="2000" dirty="0"/>
              <a:t>Ashtrays-cleaned and polished. </a:t>
            </a:r>
          </a:p>
          <a:p>
            <a:pPr marL="514350" lvl="0" indent="-514350" hangingPunct="0">
              <a:buFont typeface="+mj-lt"/>
              <a:buAutoNum type="arabicPeriod"/>
            </a:pPr>
            <a:r>
              <a:rPr lang="en-US" sz="2000" dirty="0"/>
              <a:t>Service spoons and forks. </a:t>
            </a:r>
          </a:p>
          <a:p>
            <a:pPr marL="514350" lvl="0" indent="-514350" hangingPunct="0">
              <a:buFont typeface="+mj-lt"/>
              <a:buAutoNum type="arabicPeriod"/>
            </a:pPr>
            <a:r>
              <a:rPr lang="en-US" sz="2000" dirty="0"/>
              <a:t>Adequate numbers of cutlery used on the table (normally two and a half times the number required for one sitting in the station). </a:t>
            </a:r>
          </a:p>
          <a:p>
            <a:pPr marL="514350" lvl="0" indent="-514350" hangingPunct="0">
              <a:buFont typeface="+mj-lt"/>
              <a:buAutoNum type="arabicPeriod"/>
            </a:pPr>
            <a:r>
              <a:rPr lang="en-US" sz="2000" dirty="0"/>
              <a:t>Salvers. </a:t>
            </a:r>
            <a:r>
              <a:rPr lang="en-US" sz="2000" dirty="0" smtClean="0"/>
              <a:t> ( tray for serving food)</a:t>
            </a:r>
            <a:endParaRPr lang="en-US" sz="2000" dirty="0"/>
          </a:p>
          <a:p>
            <a:pPr marL="514350" indent="-514350">
              <a:buFont typeface="+mj-lt"/>
              <a:buAutoNum type="arabicPeriod"/>
            </a:pPr>
            <a:endParaRPr lang="en-US" sz="20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04664"/>
            <a:ext cx="8686800" cy="5721499"/>
          </a:xfrm>
        </p:spPr>
        <p:txBody>
          <a:bodyPr>
            <a:normAutofit fontScale="70000" lnSpcReduction="20000"/>
          </a:bodyPr>
          <a:lstStyle/>
          <a:p>
            <a:pPr marL="514350" lvl="0" indent="-514350" hangingPunct="0">
              <a:buNone/>
            </a:pPr>
            <a:r>
              <a:rPr lang="en-US" dirty="0" smtClean="0"/>
              <a:t>14. Under </a:t>
            </a:r>
            <a:r>
              <a:rPr lang="en-US" dirty="0"/>
              <a:t>plates. </a:t>
            </a:r>
          </a:p>
          <a:p>
            <a:pPr marL="514350" lvl="0" indent="-514350" hangingPunct="0">
              <a:buNone/>
            </a:pPr>
            <a:r>
              <a:rPr lang="en-US" dirty="0" smtClean="0"/>
              <a:t>15. Half </a:t>
            </a:r>
            <a:r>
              <a:rPr lang="en-US" dirty="0"/>
              <a:t>plates, quarter plates and large plates and saucers. </a:t>
            </a:r>
          </a:p>
          <a:p>
            <a:pPr marL="514350" lvl="0" indent="-514350" hangingPunct="0">
              <a:buNone/>
            </a:pPr>
            <a:r>
              <a:rPr lang="en-US" dirty="0" smtClean="0"/>
              <a:t>16. A </a:t>
            </a:r>
            <a:r>
              <a:rPr lang="en-US" dirty="0"/>
              <a:t>crumbing plate. </a:t>
            </a:r>
          </a:p>
          <a:p>
            <a:pPr marL="514350" lvl="0" indent="-514350" hangingPunct="0">
              <a:buNone/>
            </a:pPr>
            <a:r>
              <a:rPr lang="en-US" dirty="0" smtClean="0"/>
              <a:t>17. Trays </a:t>
            </a:r>
            <a:r>
              <a:rPr lang="en-US" dirty="0"/>
              <a:t>covered with a napkin for service. </a:t>
            </a:r>
          </a:p>
          <a:p>
            <a:pPr marL="514350" lvl="0" indent="-514350" hangingPunct="0">
              <a:buNone/>
            </a:pPr>
            <a:r>
              <a:rPr lang="en-US" dirty="0" smtClean="0"/>
              <a:t>18. Spare </a:t>
            </a:r>
            <a:r>
              <a:rPr lang="en-US" dirty="0"/>
              <a:t>restaurant linen of all types (napkins tablecloths, waiter clothes, </a:t>
            </a:r>
          </a:p>
          <a:p>
            <a:pPr marL="514350" indent="-514350" hangingPunct="0">
              <a:buNone/>
            </a:pPr>
            <a:r>
              <a:rPr lang="en-US" dirty="0" smtClean="0"/>
              <a:t>etc</a:t>
            </a:r>
            <a:r>
              <a:rPr lang="en-US" dirty="0"/>
              <a:t>.) </a:t>
            </a:r>
          </a:p>
          <a:p>
            <a:pPr marL="514350" lvl="0" indent="-514350" hangingPunct="0">
              <a:buNone/>
            </a:pPr>
            <a:r>
              <a:rPr lang="en-US" dirty="0" smtClean="0"/>
              <a:t>19. Paper </a:t>
            </a:r>
            <a:r>
              <a:rPr lang="en-US" dirty="0"/>
              <a:t>napkins and </a:t>
            </a:r>
            <a:r>
              <a:rPr lang="en-US" dirty="0" err="1" smtClean="0"/>
              <a:t>doyly</a:t>
            </a:r>
            <a:r>
              <a:rPr lang="en-US" dirty="0" smtClean="0"/>
              <a:t> </a:t>
            </a:r>
            <a:r>
              <a:rPr lang="en-US" dirty="0"/>
              <a:t>papers. </a:t>
            </a:r>
          </a:p>
          <a:p>
            <a:pPr marL="514350" lvl="0" indent="-514350" hangingPunct="0">
              <a:buNone/>
            </a:pPr>
            <a:r>
              <a:rPr lang="en-US" dirty="0" smtClean="0"/>
              <a:t>20. Butter </a:t>
            </a:r>
            <a:r>
              <a:rPr lang="en-US" dirty="0"/>
              <a:t>dishes. </a:t>
            </a:r>
          </a:p>
          <a:p>
            <a:pPr marL="514350" lvl="0" indent="-514350" hangingPunct="0">
              <a:buNone/>
            </a:pPr>
            <a:r>
              <a:rPr lang="en-US" dirty="0" smtClean="0"/>
              <a:t>21. Finger </a:t>
            </a:r>
            <a:r>
              <a:rPr lang="en-US" dirty="0"/>
              <a:t>bowls. </a:t>
            </a:r>
          </a:p>
          <a:p>
            <a:pPr marL="514350" lvl="0" indent="-514350" hangingPunct="0">
              <a:buNone/>
            </a:pPr>
            <a:r>
              <a:rPr lang="en-US" dirty="0" smtClean="0"/>
              <a:t>22. Water </a:t>
            </a:r>
            <a:r>
              <a:rPr lang="en-US" dirty="0"/>
              <a:t>goblets (bar glasses in case bar service is extended by the restaurant). </a:t>
            </a:r>
          </a:p>
          <a:p>
            <a:pPr marL="514350" lvl="0" indent="-514350" hangingPunct="0">
              <a:buNone/>
            </a:pPr>
            <a:r>
              <a:rPr lang="en-US" dirty="0" smtClean="0"/>
              <a:t>23. Pots </a:t>
            </a:r>
            <a:r>
              <a:rPr lang="en-US" dirty="0"/>
              <a:t>for preserves are filled and kept ready. </a:t>
            </a:r>
          </a:p>
          <a:p>
            <a:pPr marL="514350" lvl="0" indent="-514350" hangingPunct="0">
              <a:buNone/>
            </a:pPr>
            <a:r>
              <a:rPr lang="en-US" dirty="0" smtClean="0"/>
              <a:t>24. Cloth </a:t>
            </a:r>
            <a:r>
              <a:rPr lang="en-US" dirty="0"/>
              <a:t>napkins are folded and kept ready for service. </a:t>
            </a:r>
          </a:p>
          <a:p>
            <a:pPr marL="514350" lvl="0" indent="-514350" hangingPunct="0">
              <a:buNone/>
            </a:pPr>
            <a:r>
              <a:rPr lang="en-US" dirty="0" smtClean="0"/>
              <a:t>25. All </a:t>
            </a:r>
            <a:r>
              <a:rPr lang="en-US" dirty="0"/>
              <a:t>usable silverware to be used in service to be polished. </a:t>
            </a:r>
          </a:p>
          <a:p>
            <a:pPr marL="514350" lvl="0" indent="-514350" hangingPunct="0">
              <a:buNone/>
            </a:pPr>
            <a:r>
              <a:rPr lang="en-US" dirty="0" smtClean="0"/>
              <a:t>26. Cruet </a:t>
            </a:r>
            <a:r>
              <a:rPr lang="en-US" dirty="0"/>
              <a:t>sets cleaned and filled with salt and pepper. Fresh mustard filled in appropriate pots. </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57488" y="274638"/>
            <a:ext cx="4143404" cy="562074"/>
          </a:xfrm>
          <a:solidFill>
            <a:srgbClr val="FFFF00"/>
          </a:solidFill>
        </p:spPr>
        <p:txBody>
          <a:bodyPr>
            <a:normAutofit fontScale="90000"/>
          </a:bodyPr>
          <a:lstStyle/>
          <a:p>
            <a:r>
              <a:rPr lang="en-US" b="1" i="1" dirty="0" smtClean="0"/>
              <a:t/>
            </a:r>
            <a:br>
              <a:rPr lang="en-US" b="1" i="1" dirty="0" smtClean="0"/>
            </a:br>
            <a:r>
              <a:rPr lang="en-US" b="1" i="1" dirty="0" smtClean="0"/>
              <a:t>Cleanliness</a:t>
            </a:r>
            <a:r>
              <a:rPr lang="en-US" b="1" i="1" dirty="0"/>
              <a:t/>
            </a:r>
            <a:br>
              <a:rPr lang="en-US" b="1" i="1" dirty="0"/>
            </a:br>
            <a:endParaRPr lang="en-US" dirty="0"/>
          </a:p>
        </p:txBody>
      </p:sp>
      <p:sp>
        <p:nvSpPr>
          <p:cNvPr id="3" name="Content Placeholder 2"/>
          <p:cNvSpPr>
            <a:spLocks noGrp="1"/>
          </p:cNvSpPr>
          <p:nvPr>
            <p:ph idx="1"/>
          </p:nvPr>
        </p:nvSpPr>
        <p:spPr>
          <a:xfrm>
            <a:off x="0" y="1268760"/>
            <a:ext cx="8686800" cy="4857403"/>
          </a:xfrm>
        </p:spPr>
        <p:txBody>
          <a:bodyPr>
            <a:normAutofit/>
          </a:bodyPr>
          <a:lstStyle/>
          <a:p>
            <a:r>
              <a:rPr lang="en-US" sz="2800" dirty="0"/>
              <a:t>Hotels, restaurants, bars, banquets  have a lot to gain and more to loose based on the degree of their cleanliness. </a:t>
            </a:r>
            <a:endParaRPr lang="en-US" sz="2800" dirty="0" smtClean="0"/>
          </a:p>
          <a:p>
            <a:r>
              <a:rPr lang="en-US" sz="2800" dirty="0" smtClean="0"/>
              <a:t>An </a:t>
            </a:r>
            <a:r>
              <a:rPr lang="en-US" sz="2800" dirty="0"/>
              <a:t>establishment with a well-deserved reputation of cleanliness will attract customers who will take any opportunity to recommend it to others. </a:t>
            </a:r>
            <a:endParaRPr lang="en-US" sz="2800" dirty="0" smtClean="0"/>
          </a:p>
          <a:p>
            <a:r>
              <a:rPr lang="en-US" sz="2800" dirty="0" smtClean="0"/>
              <a:t>One </a:t>
            </a:r>
            <a:r>
              <a:rPr lang="en-US" sz="2800" dirty="0"/>
              <a:t>of the most important considerations a customer will take into account when choosing a hotel or restaurant is cleanliness.</a:t>
            </a:r>
          </a:p>
          <a:p>
            <a:endParaRPr lang="en-US" sz="28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3042" y="274638"/>
            <a:ext cx="6286544" cy="634082"/>
          </a:xfrm>
          <a:solidFill>
            <a:srgbClr val="FFFF00"/>
          </a:solidFill>
        </p:spPr>
        <p:txBody>
          <a:bodyPr>
            <a:normAutofit fontScale="90000"/>
          </a:bodyPr>
          <a:lstStyle/>
          <a:p>
            <a:r>
              <a:rPr lang="en-US" b="1" dirty="0" smtClean="0"/>
              <a:t/>
            </a:r>
            <a:br>
              <a:rPr lang="en-US" b="1" dirty="0" smtClean="0"/>
            </a:br>
            <a:r>
              <a:rPr lang="en-US" b="1" dirty="0" smtClean="0"/>
              <a:t>Salt </a:t>
            </a:r>
            <a:r>
              <a:rPr lang="en-US" b="1" dirty="0"/>
              <a:t>and Pepper Shakers:</a:t>
            </a:r>
            <a:br>
              <a:rPr lang="en-US" b="1" dirty="0"/>
            </a:br>
            <a:endParaRPr lang="en-US" dirty="0"/>
          </a:p>
        </p:txBody>
      </p:sp>
      <p:sp>
        <p:nvSpPr>
          <p:cNvPr id="3" name="Content Placeholder 2"/>
          <p:cNvSpPr>
            <a:spLocks noGrp="1"/>
          </p:cNvSpPr>
          <p:nvPr>
            <p:ph idx="1"/>
          </p:nvPr>
        </p:nvSpPr>
        <p:spPr/>
        <p:txBody>
          <a:bodyPr/>
          <a:lstStyle/>
          <a:p>
            <a:r>
              <a:rPr lang="en-US" dirty="0"/>
              <a:t>Every week, these should be emptied and washed as an evening closing duty, preferably on separate nights. Turn them upside down to dry them overnight so that an opening server may fill them at the beginning of the following shift. Salt and pepper shakers should be filled and wiped off daily, making sure the caps are tight. If they are done daily they don’t need rice.</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43174" y="274638"/>
            <a:ext cx="4572032" cy="1143000"/>
          </a:xfrm>
          <a:solidFill>
            <a:srgbClr val="FFFF00"/>
          </a:solidFill>
        </p:spPr>
        <p:txBody>
          <a:bodyPr>
            <a:normAutofit fontScale="90000"/>
          </a:bodyPr>
          <a:lstStyle/>
          <a:p>
            <a:r>
              <a:rPr lang="en-US" b="1" dirty="0" smtClean="0"/>
              <a:t/>
            </a:r>
            <a:br>
              <a:rPr lang="en-US" b="1" dirty="0" smtClean="0"/>
            </a:br>
            <a:r>
              <a:rPr lang="en-US" b="1" dirty="0" err="1" smtClean="0"/>
              <a:t>Chinawares</a:t>
            </a:r>
            <a:r>
              <a:rPr lang="en-US" b="1" dirty="0" smtClean="0"/>
              <a:t> /Coffee </a:t>
            </a:r>
            <a:r>
              <a:rPr lang="en-US" b="1" dirty="0"/>
              <a:t>Cups:</a:t>
            </a:r>
            <a:br>
              <a:rPr lang="en-US" b="1" dirty="0"/>
            </a:br>
            <a:endParaRPr lang="en-US" dirty="0"/>
          </a:p>
        </p:txBody>
      </p:sp>
      <p:sp>
        <p:nvSpPr>
          <p:cNvPr id="3" name="Content Placeholder 2"/>
          <p:cNvSpPr>
            <a:spLocks noGrp="1"/>
          </p:cNvSpPr>
          <p:nvPr>
            <p:ph idx="1"/>
          </p:nvPr>
        </p:nvSpPr>
        <p:spPr/>
        <p:txBody>
          <a:bodyPr>
            <a:normAutofit/>
          </a:bodyPr>
          <a:lstStyle/>
          <a:p>
            <a:r>
              <a:rPr lang="en-US" dirty="0"/>
              <a:t>Since these become stained from tea and coffee, they may need to be soaked in special stain removing chemicals available from the detergent suppliers. </a:t>
            </a:r>
            <a:endParaRPr lang="en-US" dirty="0" smtClean="0"/>
          </a:p>
          <a:p>
            <a:r>
              <a:rPr lang="en-US" dirty="0" smtClean="0"/>
              <a:t> You </a:t>
            </a:r>
            <a:r>
              <a:rPr lang="en-US" dirty="0"/>
              <a:t>can use a light vinegar solution. Bleach should not be used to remove the stains; it can scratch the enamel coating of the china, and eventually make the stains permanent.</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normAutofit fontScale="90000"/>
          </a:bodyPr>
          <a:lstStyle/>
          <a:p>
            <a:r>
              <a:rPr lang="en-US" b="1" dirty="0"/>
              <a:t>Coffeepots:</a:t>
            </a:r>
            <a:br>
              <a:rPr lang="en-US" b="1" dirty="0"/>
            </a:br>
            <a:endParaRPr lang="en-US" dirty="0"/>
          </a:p>
        </p:txBody>
      </p:sp>
      <p:sp>
        <p:nvSpPr>
          <p:cNvPr id="3" name="Content Placeholder 2"/>
          <p:cNvSpPr>
            <a:spLocks noGrp="1"/>
          </p:cNvSpPr>
          <p:nvPr>
            <p:ph idx="1"/>
          </p:nvPr>
        </p:nvSpPr>
        <p:spPr/>
        <p:txBody>
          <a:bodyPr/>
          <a:lstStyle/>
          <a:p>
            <a:r>
              <a:rPr lang="en-US" dirty="0"/>
              <a:t>The pots used for serving coffee should be polished and clean at all times. Coffee oil residue on the inside may be removed either with special coffee stain remover, a mix of citric acid powder and hot water, or a vinegar solution. The brewing pots can be washed with soap and water, ice cubes and salt, or soaked with the stain remover. Proper rinsing is crucial to this process.</a:t>
            </a: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normAutofit fontScale="90000"/>
          </a:bodyPr>
          <a:lstStyle/>
          <a:p>
            <a:r>
              <a:rPr lang="en-US" b="1" dirty="0"/>
              <a:t>Coffee machine:</a:t>
            </a:r>
            <a:br>
              <a:rPr lang="en-US" b="1" dirty="0"/>
            </a:br>
            <a:endParaRPr lang="en-US" dirty="0"/>
          </a:p>
        </p:txBody>
      </p:sp>
      <p:sp>
        <p:nvSpPr>
          <p:cNvPr id="3" name="Content Placeholder 2"/>
          <p:cNvSpPr>
            <a:spLocks noGrp="1"/>
          </p:cNvSpPr>
          <p:nvPr>
            <p:ph idx="1"/>
          </p:nvPr>
        </p:nvSpPr>
        <p:spPr/>
        <p:txBody>
          <a:bodyPr/>
          <a:lstStyle/>
          <a:p>
            <a:r>
              <a:rPr lang="en-US" dirty="0"/>
              <a:t>Clean daily. Wash moving parts and soak overnight. Take apart and deep clean once every week.</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52736"/>
            <a:ext cx="9144000" cy="5544616"/>
          </a:xfrm>
        </p:spPr>
        <p:txBody>
          <a:bodyPr>
            <a:normAutofit fontScale="85000" lnSpcReduction="20000"/>
          </a:bodyPr>
          <a:lstStyle/>
          <a:p>
            <a:pPr>
              <a:buNone/>
            </a:pPr>
            <a:r>
              <a:rPr lang="en-US" b="1" dirty="0">
                <a:solidFill>
                  <a:srgbClr val="C00000"/>
                </a:solidFill>
              </a:rPr>
              <a:t>POSTURE AND BODY LANGUAGE</a:t>
            </a:r>
          </a:p>
          <a:p>
            <a:pPr>
              <a:buNone/>
            </a:pPr>
            <a:r>
              <a:rPr lang="en-US" dirty="0"/>
              <a:t> </a:t>
            </a:r>
          </a:p>
          <a:p>
            <a:pPr>
              <a:buNone/>
            </a:pPr>
            <a:r>
              <a:rPr lang="en-US" dirty="0"/>
              <a:t>  </a:t>
            </a:r>
          </a:p>
          <a:p>
            <a:pPr hangingPunct="0">
              <a:buNone/>
            </a:pPr>
            <a:r>
              <a:rPr lang="en-US" dirty="0"/>
              <a:t>A good posture is critical to building guest confidence, always be conscious of how you look to the guest. If you are unsure of your posture, look in the mirror or ask your workmates, walk tells guest a lot about you. Walking in the </a:t>
            </a:r>
            <a:r>
              <a:rPr lang="en-US" dirty="0" smtClean="0"/>
              <a:t>restaurant is important. </a:t>
            </a:r>
            <a:endParaRPr lang="en-US" dirty="0"/>
          </a:p>
          <a:p>
            <a:pPr hangingPunct="0">
              <a:buNone/>
            </a:pPr>
            <a:r>
              <a:rPr lang="en-US" dirty="0" smtClean="0"/>
              <a:t>It </a:t>
            </a:r>
            <a:r>
              <a:rPr lang="en-US" dirty="0"/>
              <a:t>is done at a brisk pace giving guests the impression of confidence and purpose.</a:t>
            </a:r>
          </a:p>
          <a:p>
            <a:pPr>
              <a:buNone/>
            </a:pPr>
            <a:r>
              <a:rPr lang="en-US" dirty="0"/>
              <a:t/>
            </a:r>
            <a:br>
              <a:rPr lang="en-US" dirty="0"/>
            </a:br>
            <a:r>
              <a:rPr lang="en-US" dirty="0"/>
              <a:t> </a:t>
            </a:r>
          </a:p>
          <a:p>
            <a:pPr>
              <a:buNone/>
            </a:pPr>
            <a:r>
              <a:rPr lang="en-US" dirty="0"/>
              <a:t> </a:t>
            </a:r>
          </a:p>
          <a:p>
            <a:pPr>
              <a:buNone/>
            </a:pPr>
            <a:r>
              <a:rPr lang="en-US" dirty="0"/>
              <a:t> </a:t>
            </a:r>
          </a:p>
          <a:p>
            <a:pPr>
              <a:buNone/>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C00000"/>
                </a:solidFill>
              </a:rPr>
              <a:t>Handling Reservation &amp; Allocation of tables</a:t>
            </a:r>
            <a:r>
              <a:rPr lang="en-US" sz="2800" dirty="0" smtClean="0">
                <a:solidFill>
                  <a:srgbClr val="C00000"/>
                </a:solidFill>
              </a:rPr>
              <a:t/>
            </a:r>
            <a:br>
              <a:rPr lang="en-US" sz="2800" dirty="0" smtClean="0">
                <a:solidFill>
                  <a:srgbClr val="C00000"/>
                </a:solidFill>
              </a:rPr>
            </a:br>
            <a:endParaRPr lang="en-US" sz="2800" dirty="0">
              <a:solidFill>
                <a:srgbClr val="C00000"/>
              </a:solidFill>
            </a:endParaRPr>
          </a:p>
        </p:txBody>
      </p:sp>
      <p:sp>
        <p:nvSpPr>
          <p:cNvPr id="3" name="Content Placeholder 2"/>
          <p:cNvSpPr>
            <a:spLocks noGrp="1"/>
          </p:cNvSpPr>
          <p:nvPr>
            <p:ph idx="1"/>
          </p:nvPr>
        </p:nvSpPr>
        <p:spPr>
          <a:xfrm>
            <a:off x="0" y="1052736"/>
            <a:ext cx="9144000" cy="6048672"/>
          </a:xfrm>
        </p:spPr>
        <p:txBody>
          <a:bodyPr>
            <a:noAutofit/>
          </a:bodyPr>
          <a:lstStyle/>
          <a:p>
            <a:pPr lvl="0" hangingPunct="0">
              <a:buNone/>
            </a:pPr>
            <a:r>
              <a:rPr lang="en-US" sz="2400" b="1" dirty="0" smtClean="0">
                <a:solidFill>
                  <a:srgbClr val="002060"/>
                </a:solidFill>
              </a:rPr>
              <a:t>Following points must be noted down while taking down a reservation </a:t>
            </a:r>
          </a:p>
          <a:p>
            <a:pPr marL="914400" lvl="1" indent="-457200" hangingPunct="0">
              <a:buFont typeface="+mj-lt"/>
              <a:buAutoNum type="arabicPeriod"/>
            </a:pPr>
            <a:r>
              <a:rPr lang="en-US" sz="2000" dirty="0" smtClean="0"/>
              <a:t>Name of the guest </a:t>
            </a:r>
          </a:p>
          <a:p>
            <a:pPr marL="914400" lvl="1" indent="-457200" hangingPunct="0">
              <a:buFont typeface="+mj-lt"/>
              <a:buAutoNum type="arabicPeriod"/>
            </a:pPr>
            <a:r>
              <a:rPr lang="en-US" sz="2000" dirty="0" smtClean="0"/>
              <a:t>No. of </a:t>
            </a:r>
            <a:r>
              <a:rPr lang="en-US" sz="2000" dirty="0" err="1" smtClean="0"/>
              <a:t>pax</a:t>
            </a:r>
            <a:r>
              <a:rPr lang="en-US" sz="2000" dirty="0" smtClean="0"/>
              <a:t> </a:t>
            </a:r>
          </a:p>
          <a:p>
            <a:pPr marL="914400" lvl="1" indent="-457200" hangingPunct="0">
              <a:buFont typeface="+mj-lt"/>
              <a:buAutoNum type="arabicPeriod"/>
            </a:pPr>
            <a:r>
              <a:rPr lang="en-US" sz="2000" dirty="0" smtClean="0"/>
              <a:t>Time of reservation </a:t>
            </a:r>
          </a:p>
          <a:p>
            <a:pPr marL="914400" lvl="1" indent="-457200" hangingPunct="0">
              <a:buFont typeface="+mj-lt"/>
              <a:buAutoNum type="arabicPeriod"/>
            </a:pPr>
            <a:r>
              <a:rPr lang="en-US" sz="2000" dirty="0" smtClean="0"/>
              <a:t>Contact number and name of the booker </a:t>
            </a:r>
          </a:p>
          <a:p>
            <a:pPr marL="914400" lvl="1" indent="-457200" hangingPunct="0">
              <a:buFont typeface="+mj-lt"/>
              <a:buAutoNum type="arabicPeriod"/>
            </a:pPr>
            <a:r>
              <a:rPr lang="en-US" sz="2000" dirty="0" smtClean="0"/>
              <a:t>Any special request/ requirement/ table preference. </a:t>
            </a:r>
          </a:p>
          <a:p>
            <a:pPr marL="914400" lvl="1" indent="-457200" hangingPunct="0">
              <a:buNone/>
            </a:pPr>
            <a:endParaRPr lang="en-US" sz="2000" dirty="0" smtClean="0"/>
          </a:p>
          <a:p>
            <a:pPr marL="514350" lvl="0" indent="-514350" hangingPunct="0">
              <a:buFont typeface="+mj-lt"/>
              <a:buAutoNum type="romanLcPeriod"/>
            </a:pPr>
            <a:r>
              <a:rPr lang="en-US" sz="2000" dirty="0" smtClean="0"/>
              <a:t>Reservations of the day are discussed during briefing prior to meal period; allocation of the tables is done at this time. </a:t>
            </a:r>
          </a:p>
          <a:p>
            <a:pPr marL="514350" lvl="0" indent="-514350" hangingPunct="0">
              <a:buFont typeface="+mj-lt"/>
              <a:buAutoNum type="romanLcPeriod"/>
            </a:pPr>
            <a:r>
              <a:rPr lang="en-US" sz="2000" dirty="0" smtClean="0"/>
              <a:t>Allocation of table is done prior to arrival of the guest and a note of the same is made on the reservation register, so that </a:t>
            </a:r>
          </a:p>
          <a:p>
            <a:pPr marL="914400" lvl="1" indent="-457200" hangingPunct="0">
              <a:buFont typeface="+mj-lt"/>
              <a:buAutoNum type="arabicPeriod"/>
            </a:pPr>
            <a:r>
              <a:rPr lang="en-US" sz="2000" dirty="0" smtClean="0"/>
              <a:t>The guests can be seated on appropriate table, as per request or occasion. </a:t>
            </a:r>
          </a:p>
          <a:p>
            <a:pPr marL="914400" lvl="1" indent="-457200" hangingPunct="0">
              <a:buFont typeface="+mj-lt"/>
              <a:buAutoNum type="arabicPeriod"/>
            </a:pPr>
            <a:r>
              <a:rPr lang="en-US" sz="2000" dirty="0" smtClean="0"/>
              <a:t>All restaurant staff is aware of the same, thereby eliminating confusion and ensuring smooth and professional welcome. </a:t>
            </a:r>
          </a:p>
          <a:p>
            <a:pPr marL="914400" lvl="1" indent="-457200" hangingPunct="0">
              <a:buFont typeface="+mj-lt"/>
              <a:buAutoNum type="arabicPeriod"/>
            </a:pPr>
            <a:r>
              <a:rPr lang="en-US" sz="2000" dirty="0" smtClean="0"/>
              <a:t>Ensuring optimum seating levels in the restaurant. </a:t>
            </a:r>
          </a:p>
          <a:p>
            <a:pPr>
              <a:buNone/>
            </a:pPr>
            <a:r>
              <a:rPr lang="en-US" sz="2000" dirty="0" smtClean="0"/>
              <a:t> </a:t>
            </a:r>
          </a:p>
          <a:p>
            <a:pPr>
              <a:buNone/>
            </a:pPr>
            <a:endParaRPr lang="en-US"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74638"/>
            <a:ext cx="8003232" cy="634082"/>
          </a:xfrm>
          <a:solidFill>
            <a:srgbClr val="FFFF00"/>
          </a:solidFill>
        </p:spPr>
        <p:txBody>
          <a:bodyPr>
            <a:normAutofit fontScale="90000"/>
          </a:bodyPr>
          <a:lstStyle/>
          <a:p>
            <a:r>
              <a:rPr lang="en-US" b="1" dirty="0" smtClean="0"/>
              <a:t/>
            </a:r>
            <a:br>
              <a:rPr lang="en-US" b="1" dirty="0" smtClean="0"/>
            </a:br>
            <a:r>
              <a:rPr lang="en-US" b="1" dirty="0" smtClean="0"/>
              <a:t/>
            </a:r>
            <a:br>
              <a:rPr lang="en-US" b="1" dirty="0" smtClean="0"/>
            </a:br>
            <a:r>
              <a:rPr lang="en-US" b="1" dirty="0" smtClean="0">
                <a:solidFill>
                  <a:srgbClr val="002060"/>
                </a:solidFill>
              </a:rPr>
              <a:t>SEQUENCE OF SERVICE</a:t>
            </a:r>
            <a:r>
              <a:rPr lang="en-US" dirty="0" smtClean="0">
                <a:solidFill>
                  <a:srgbClr val="002060"/>
                </a:solidFill>
              </a:rPr>
              <a:t/>
            </a:r>
            <a:br>
              <a:rPr lang="en-US" dirty="0" smtClean="0">
                <a:solidFill>
                  <a:srgbClr val="002060"/>
                </a:solidFill>
              </a:rPr>
            </a:br>
            <a:r>
              <a:rPr lang="en-US" dirty="0" smtClean="0"/>
              <a:t> </a:t>
            </a:r>
            <a:br>
              <a:rPr lang="en-US" dirty="0" smtClean="0"/>
            </a:br>
            <a:endParaRPr lang="en-US" dirty="0"/>
          </a:p>
        </p:txBody>
      </p:sp>
      <p:sp>
        <p:nvSpPr>
          <p:cNvPr id="3" name="Content Placeholder 2"/>
          <p:cNvSpPr>
            <a:spLocks noGrp="1"/>
          </p:cNvSpPr>
          <p:nvPr>
            <p:ph idx="1"/>
          </p:nvPr>
        </p:nvSpPr>
        <p:spPr>
          <a:xfrm>
            <a:off x="467544" y="1196752"/>
            <a:ext cx="8363272" cy="5001419"/>
          </a:xfrm>
        </p:spPr>
        <p:txBody>
          <a:bodyPr>
            <a:normAutofit lnSpcReduction="10000"/>
          </a:bodyPr>
          <a:lstStyle/>
          <a:p>
            <a:pPr hangingPunct="0">
              <a:buNone/>
            </a:pPr>
            <a:r>
              <a:rPr lang="en-US" b="1" dirty="0" smtClean="0">
                <a:solidFill>
                  <a:srgbClr val="C00000"/>
                </a:solidFill>
              </a:rPr>
              <a:t>Sequence of service</a:t>
            </a:r>
            <a:r>
              <a:rPr lang="en-US" dirty="0" smtClean="0"/>
              <a:t> is referred to as the order or step by step procedure in which a waiter provides service to guests from the time the guest </a:t>
            </a:r>
            <a:r>
              <a:rPr lang="en-US" b="1" dirty="0" smtClean="0">
                <a:solidFill>
                  <a:srgbClr val="C00000"/>
                </a:solidFill>
              </a:rPr>
              <a:t>enters</a:t>
            </a:r>
            <a:r>
              <a:rPr lang="en-US" dirty="0" smtClean="0"/>
              <a:t> the restaurant to the time he </a:t>
            </a:r>
            <a:r>
              <a:rPr lang="en-US" b="1" dirty="0" smtClean="0">
                <a:solidFill>
                  <a:srgbClr val="C00000"/>
                </a:solidFill>
              </a:rPr>
              <a:t>leaves</a:t>
            </a:r>
            <a:r>
              <a:rPr lang="en-US" dirty="0" smtClean="0"/>
              <a:t> the restaurant.</a:t>
            </a:r>
          </a:p>
          <a:p>
            <a:pPr>
              <a:buNone/>
            </a:pPr>
            <a:r>
              <a:rPr lang="en-US" dirty="0" smtClean="0"/>
              <a:t> </a:t>
            </a:r>
          </a:p>
          <a:p>
            <a:pPr hangingPunct="0">
              <a:buNone/>
            </a:pPr>
            <a:r>
              <a:rPr lang="en-US" sz="2600" dirty="0" smtClean="0"/>
              <a:t>     Preparation to deliver satisfied service begins before the  guest steps into the restaurant with activities like ménage, handling reservation, allocation of table</a:t>
            </a:r>
            <a:r>
              <a:rPr lang="en-US" sz="2600" b="1" dirty="0" smtClean="0"/>
              <a:t>.</a:t>
            </a:r>
            <a:r>
              <a:rPr lang="en-US" sz="2600" dirty="0" smtClean="0"/>
              <a:t> Once the guest arrives in the restaurant there is a certain sequence that is followed to make his/ her meal experience pleasant.</a:t>
            </a:r>
          </a:p>
          <a:p>
            <a:pPr>
              <a:buNone/>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620688"/>
            <a:ext cx="8291264" cy="5505475"/>
          </a:xfrm>
        </p:spPr>
        <p:txBody>
          <a:bodyPr/>
          <a:lstStyle/>
          <a:p>
            <a:pPr>
              <a:buNone/>
            </a:pPr>
            <a:r>
              <a:rPr lang="en-US" b="1" i="1" dirty="0" smtClean="0">
                <a:solidFill>
                  <a:srgbClr val="C00000"/>
                </a:solidFill>
              </a:rPr>
              <a:t>Welcome </a:t>
            </a:r>
            <a:r>
              <a:rPr lang="en-US" b="1" i="1" dirty="0">
                <a:solidFill>
                  <a:srgbClr val="C00000"/>
                </a:solidFill>
              </a:rPr>
              <a:t>the guest</a:t>
            </a:r>
          </a:p>
          <a:p>
            <a:pPr marL="514350" lvl="0" indent="-514350" hangingPunct="0">
              <a:buFont typeface="+mj-lt"/>
              <a:buAutoNum type="arabicPeriod"/>
            </a:pPr>
            <a:r>
              <a:rPr lang="en-US" dirty="0" smtClean="0"/>
              <a:t>As the guest enters a restaurant, he/ she must be greeted cordially and must be made to feel comfortable. </a:t>
            </a:r>
          </a:p>
          <a:p>
            <a:pPr marL="514350" lvl="0" indent="-514350" hangingPunct="0">
              <a:buFont typeface="+mj-lt"/>
              <a:buAutoNum type="arabicPeriod"/>
            </a:pPr>
            <a:r>
              <a:rPr lang="en-US" dirty="0" smtClean="0"/>
              <a:t>Usually this task is performed by the hostess of the restaurant, however, is not just restricted to her. </a:t>
            </a:r>
          </a:p>
          <a:p>
            <a:pPr marL="514350" lvl="0" indent="-514350" hangingPunct="0">
              <a:buFont typeface="+mj-lt"/>
              <a:buAutoNum type="arabicPeriod"/>
            </a:pPr>
            <a:r>
              <a:rPr lang="en-US" dirty="0" smtClean="0"/>
              <a:t>It is for each and every restaurant staff to see to it that the guest is greeted </a:t>
            </a:r>
            <a:r>
              <a:rPr lang="en-US" b="1" dirty="0" smtClean="0"/>
              <a:t>within 30 seconds</a:t>
            </a:r>
            <a:r>
              <a:rPr lang="en-US" dirty="0" smtClean="0"/>
              <a:t> of arriving in the restaurant.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92696"/>
            <a:ext cx="8686800" cy="5433467"/>
          </a:xfrm>
        </p:spPr>
        <p:txBody>
          <a:bodyPr>
            <a:normAutofit/>
          </a:bodyPr>
          <a:lstStyle/>
          <a:p>
            <a:pPr marL="514350" lvl="0" indent="-514350" hangingPunct="0">
              <a:buFont typeface="+mj-lt"/>
              <a:buAutoNum type="arabicPeriod" startAt="2"/>
            </a:pPr>
            <a:r>
              <a:rPr lang="en-US" sz="2400" dirty="0" smtClean="0"/>
              <a:t>Guest must be greeted with a clear and affable tone of voice, good appearance and a smile. </a:t>
            </a:r>
          </a:p>
          <a:p>
            <a:pPr marL="514350" indent="-514350">
              <a:buFont typeface="+mj-lt"/>
              <a:buAutoNum type="arabicPeriod" startAt="2"/>
            </a:pPr>
            <a:r>
              <a:rPr lang="en-US" sz="2400" dirty="0" smtClean="0"/>
              <a:t> Every guest must be welcomed with the greeting of the day. In ethnic restaurants, guest is greeted in the national/ regional greeting. </a:t>
            </a:r>
          </a:p>
          <a:p>
            <a:pPr marL="514350" lvl="0" indent="-514350" hangingPunct="0">
              <a:buFont typeface="+mj-lt"/>
              <a:buAutoNum type="arabicPeriod" startAt="2"/>
            </a:pPr>
            <a:r>
              <a:rPr lang="en-US" sz="2400" dirty="0" smtClean="0"/>
              <a:t>Incase the restaurant staff is busy serving other guests, they must ensure that even though they may not be physically free to welcome guest, they must acknowledge their presence by a smile or a gesture to say “We will be with you in a minute”. Never ignore the guests. </a:t>
            </a:r>
          </a:p>
          <a:p>
            <a:pPr marL="514350" indent="-514350">
              <a:buFont typeface="+mj-lt"/>
              <a:buAutoNum type="arabicPeriod" startAt="2"/>
            </a:pPr>
            <a:endParaRPr lang="en-US" sz="2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223</TotalTime>
  <Words>2579</Words>
  <Application>Microsoft Office PowerPoint</Application>
  <PresentationFormat>On-screen Show (4:3)</PresentationFormat>
  <Paragraphs>344</Paragraphs>
  <Slides>47</Slides>
  <Notes>1</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 Restaurant Service </vt:lpstr>
      <vt:lpstr>Slide 2</vt:lpstr>
      <vt:lpstr>Slide 3</vt:lpstr>
      <vt:lpstr>Slide 4</vt:lpstr>
      <vt:lpstr>Slide 5</vt:lpstr>
      <vt:lpstr>Handling Reservation &amp; Allocation of tables </vt:lpstr>
      <vt:lpstr>  SEQUENCE OF SERVICE   </vt:lpstr>
      <vt:lpstr>Slide 8</vt:lpstr>
      <vt:lpstr>Slide 9</vt:lpstr>
      <vt:lpstr>Slide 10</vt:lpstr>
      <vt:lpstr>Slide 11</vt:lpstr>
      <vt:lpstr>Slide 12</vt:lpstr>
      <vt:lpstr>Slide 13</vt:lpstr>
      <vt:lpstr>Slide 14</vt:lpstr>
      <vt:lpstr>Slide 15</vt:lpstr>
      <vt:lpstr>Slide 16</vt:lpstr>
      <vt:lpstr>Slide 17</vt:lpstr>
      <vt:lpstr>Order taking </vt:lpstr>
      <vt:lpstr>Slide 19</vt:lpstr>
      <vt:lpstr>Slide 20</vt:lpstr>
      <vt:lpstr>Slide 21</vt:lpstr>
      <vt:lpstr>Slide 22</vt:lpstr>
      <vt:lpstr>Slide 23</vt:lpstr>
      <vt:lpstr>Service of Food and Beverage orders </vt:lpstr>
      <vt:lpstr>Slide 25</vt:lpstr>
      <vt:lpstr>Slide 26</vt:lpstr>
      <vt:lpstr> Clearance </vt:lpstr>
      <vt:lpstr> Crumbing </vt:lpstr>
      <vt:lpstr>Dessert order/ Tea Coffee Order </vt:lpstr>
      <vt:lpstr>Presenting check </vt:lpstr>
      <vt:lpstr>Farewell </vt:lpstr>
      <vt:lpstr>Slide 32</vt:lpstr>
      <vt:lpstr>Slide 33</vt:lpstr>
      <vt:lpstr>Next subject</vt:lpstr>
      <vt:lpstr>Slide 35</vt:lpstr>
      <vt:lpstr>DO’s</vt:lpstr>
      <vt:lpstr>Slide 37</vt:lpstr>
      <vt:lpstr>DON'T</vt:lpstr>
      <vt:lpstr>Don’t</vt:lpstr>
      <vt:lpstr>Slide 40</vt:lpstr>
      <vt:lpstr>Slide 41</vt:lpstr>
      <vt:lpstr>Slide 42</vt:lpstr>
      <vt:lpstr> Cleanliness </vt:lpstr>
      <vt:lpstr> Salt and Pepper Shakers: </vt:lpstr>
      <vt:lpstr> Chinawares /Coffee Cups: </vt:lpstr>
      <vt:lpstr>Coffeepots: </vt:lpstr>
      <vt:lpstr>Coffee machine: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Restaurant Service</dc:title>
  <dc:creator>macky</dc:creator>
  <cp:lastModifiedBy>admin</cp:lastModifiedBy>
  <cp:revision>15</cp:revision>
  <dcterms:created xsi:type="dcterms:W3CDTF">2014-11-02T17:04:44Z</dcterms:created>
  <dcterms:modified xsi:type="dcterms:W3CDTF">2014-11-14T11:35:29Z</dcterms:modified>
</cp:coreProperties>
</file>